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  <p:sldMasterId id="2147483699" r:id="rId2"/>
    <p:sldMasterId id="2147483701" r:id="rId3"/>
    <p:sldMasterId id="2147483702" r:id="rId4"/>
  </p:sldMasterIdLst>
  <p:notesMasterIdLst>
    <p:notesMasterId r:id="rId3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314" r:id="rId34"/>
    <p:sldId id="315" r:id="rId35"/>
    <p:sldId id="332" r:id="rId36"/>
  </p:sldIdLst>
  <p:sldSz cx="9144000" cy="5143500" type="screen16x9"/>
  <p:notesSz cx="6858000" cy="9144000"/>
  <p:embeddedFontLst>
    <p:embeddedFont>
      <p:font typeface="Arvo" panose="020B0604020202020204" charset="0"/>
      <p:regular r:id="rId38"/>
      <p:bold r:id="rId39"/>
      <p:italic r:id="rId40"/>
      <p:boldItalic r:id="rId41"/>
    </p:embeddedFont>
    <p:embeddedFont>
      <p:font typeface="Fira Sans" panose="020B0503050000020004" pitchFamily="34" charset="0"/>
      <p:regular r:id="rId42"/>
      <p:bold r:id="rId43"/>
      <p:italic r:id="rId44"/>
      <p:boldItalic r:id="rId45"/>
    </p:embeddedFont>
    <p:embeddedFont>
      <p:font typeface="Fira Sans Extra Condensed" panose="020B0604020202020204" pitchFamily="34" charset="0"/>
      <p:regular r:id="rId46"/>
      <p:bold r:id="rId47"/>
      <p:italic r:id="rId48"/>
      <p:boldItalic r:id="rId49"/>
    </p:embeddedFont>
    <p:embeddedFont>
      <p:font typeface="Fira Sans Extra Condensed Medium" panose="020B0604020202020204" charset="0"/>
      <p:regular r:id="rId50"/>
      <p:bold r:id="rId51"/>
      <p:italic r:id="rId52"/>
      <p:boldItalic r:id="rId53"/>
    </p:embeddedFont>
    <p:embeddedFont>
      <p:font typeface="Fira Sans Extra Condensed SemiBold" panose="020B0604020202020204" charset="0"/>
      <p:regular r:id="rId54"/>
      <p:bold r:id="rId55"/>
      <p:italic r:id="rId56"/>
      <p:boldItalic r:id="rId57"/>
    </p:embeddedFont>
    <p:embeddedFont>
      <p:font typeface="Proxima Nova" panose="020B0604020202020204" charset="0"/>
      <p:regular r:id="rId58"/>
      <p:bold r:id="rId59"/>
      <p:italic r:id="rId60"/>
      <p:boldItalic r:id="rId61"/>
    </p:embeddedFont>
    <p:embeddedFont>
      <p:font typeface="Proxima Nova Semibold" panose="020B0604020202020204" charset="0"/>
      <p:regular r:id="rId62"/>
      <p:bold r:id="rId63"/>
      <p:boldItalic r:id="rId64"/>
    </p:embeddedFont>
    <p:embeddedFont>
      <p:font typeface="Roboto" panose="02000000000000000000" pitchFamily="2" charset="0"/>
      <p:regular r:id="rId65"/>
      <p:bold r:id="rId66"/>
      <p:italic r:id="rId67"/>
      <p:boldItalic r:id="rId68"/>
    </p:embeddedFont>
    <p:embeddedFont>
      <p:font typeface="Roboto Medium" panose="02000000000000000000" pitchFamily="2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F6C5C6-E0C5-4600-8FEF-7D19F2862520}">
  <a:tblStyle styleId="{3FF6C5C6-E0C5-4600-8FEF-7D19F286252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63" Type="http://schemas.openxmlformats.org/officeDocument/2006/relationships/font" Target="fonts/font26.fntdata"/><Relationship Id="rId68" Type="http://schemas.openxmlformats.org/officeDocument/2006/relationships/font" Target="fonts/font3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66" Type="http://schemas.openxmlformats.org/officeDocument/2006/relationships/font" Target="fonts/font29.fntdata"/><Relationship Id="rId74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font" Target="fonts/font24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font" Target="fonts/font32.fntdata"/><Relationship Id="rId8" Type="http://schemas.openxmlformats.org/officeDocument/2006/relationships/slide" Target="slides/slide4.xml"/><Relationship Id="rId51" Type="http://schemas.openxmlformats.org/officeDocument/2006/relationships/font" Target="fonts/font14.fntdata"/><Relationship Id="rId72" Type="http://schemas.openxmlformats.org/officeDocument/2006/relationships/font" Target="fonts/font3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font" Target="fonts/font30.fntdata"/><Relationship Id="rId20" Type="http://schemas.openxmlformats.org/officeDocument/2006/relationships/slide" Target="slides/slide16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70" Type="http://schemas.openxmlformats.org/officeDocument/2006/relationships/font" Target="fonts/font33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font" Target="fonts/font2.fntdata"/><Relationship Id="rId34" Type="http://schemas.openxmlformats.org/officeDocument/2006/relationships/slide" Target="slides/slide30.xml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6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font" Target="fonts/font3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a72bf1e33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fa72bf1e33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fa75906daa_0_1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2" name="Google Shape;442;gfa75906daa_0_1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fa76b85d2c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gfa76b85d2c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fa76b85d2c_9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gfa76b85d2c_9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fa75906daa_0_1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0" name="Google Shape;520;gfa75906daa_0_1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fa75906daa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8" name="Google Shape;538;gfa75906daa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fa72bf1e33_1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fa72bf1e33_1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fa75906daa_0_1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gfa75906daa_0_17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fa75906daa_0_1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gfa75906daa_0_1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fa72bf1e33_1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4" name="Google Shape;634;gfa72bf1e33_1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a72bf1e33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3" name="Google Shape;653;gfa72bf1e33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a75906daa_0_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gfa75906daa_0_1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a72bf1e33_5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0" name="Google Shape;680;gfa72bf1e33_5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fa72bf1e33_5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8" name="Google Shape;698;gfa72bf1e33_5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fa72bf1e33_5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1" name="Google Shape;741;gfa72bf1e33_5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fa72bf1e33_5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0" name="Google Shape;780;gfa72bf1e33_5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fa72bf1e33_5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0" name="Google Shape;810;gfa72bf1e33_5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fa72bf1e33_5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6" name="Google Shape;836;gfa72bf1e33_5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fa72bf1e33_5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1" name="Google Shape;911;gfa72bf1e33_5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fa72bf1e33_5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5" name="Google Shape;945;gfa72bf1e33_5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fa72bf1e33_5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3" name="Google Shape;963;gfa72bf1e33_5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fa72bf1e33_5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6" name="Google Shape;1016;gfa72bf1e33_5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a75906daa_0_1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gfa75906daa_0_1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6" name="Google Shape;628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87" name="Google Shape;6287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For credits purposes.</a:t>
            </a: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2" name="Google Shape;629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3" name="Google Shape;6293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For credits purposes.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0" name="Google Shape;14570;g4afbba3a2b_0_8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1" name="Google Shape;14571;g4afbba3a2b_0_8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For credits purposes.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a75906daa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gfa75906daa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fa75906daa_0_1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gfa75906daa_0_1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a75906daa_0_1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gfa75906daa_0_1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fa75906daa_0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fa75906daa_0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a75906daa_0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7" name="Google Shape;407;gfa75906daa_0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fa75906daa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4" name="Google Shape;424;gfa75906daa_0_1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3E606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None/>
              <a:def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7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7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8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3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4" name="Google Shape;184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7" name="Google Shape;187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1" name="Google Shape;191;p4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2" name="Google Shape;192;p4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96" name="Google Shape;19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9" name="Google Shape;199;p4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5"/>
          <p:cNvSpPr txBox="1">
            <a:spLocks noGrp="1"/>
          </p:cNvSpPr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6"/>
          <p:cNvSpPr txBox="1">
            <a:spLocks noGrp="1"/>
          </p:cNvSpPr>
          <p:nvPr>
            <p:ph type="ctrTitle"/>
          </p:nvPr>
        </p:nvSpPr>
        <p:spPr>
          <a:xfrm>
            <a:off x="710280" y="536650"/>
            <a:ext cx="49182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08" name="Google Shape;208;p46"/>
          <p:cNvSpPr txBox="1">
            <a:spLocks noGrp="1"/>
          </p:cNvSpPr>
          <p:nvPr>
            <p:ph type="subTitle" idx="1"/>
          </p:nvPr>
        </p:nvSpPr>
        <p:spPr>
          <a:xfrm>
            <a:off x="710275" y="2589250"/>
            <a:ext cx="49182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1" name="Google Shape;211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1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8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8"/>
          <p:cNvSpPr txBox="1">
            <a:spLocks noGrp="1"/>
          </p:cNvSpPr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8"/>
          <p:cNvSpPr txBox="1">
            <a:spLocks noGrp="1"/>
          </p:cNvSpPr>
          <p:nvPr>
            <p:ph type="body" idx="1"/>
          </p:nvPr>
        </p:nvSpPr>
        <p:spPr>
          <a:xfrm>
            <a:off x="483675" y="1031250"/>
            <a:ext cx="8203200" cy="3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9"/>
          <p:cNvSpPr txBox="1">
            <a:spLocks noGrp="1"/>
          </p:cNvSpPr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9" name="Google Shape;219;p4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0" name="Google Shape;22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5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4" name="Google Shape;224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7" name="Google Shape;227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5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1" name="Google Shape;231;p5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2" name="Google Shape;232;p5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3" name="Google Shape;233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36" name="Google Shape;236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9" name="Google Shape;239;p5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0" name="Google Shape;240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image and title 1">
  <p:cSld name="CUSTOM_14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5083800" y="1332250"/>
            <a:ext cx="363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400" b="1">
                <a:solidFill>
                  <a:srgbClr val="1934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9344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body" idx="1"/>
          </p:nvPr>
        </p:nvSpPr>
        <p:spPr>
          <a:xfrm>
            <a:off x="5083800" y="2478700"/>
            <a:ext cx="3638400" cy="9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500"/>
              <a:buFont typeface="Roboto"/>
              <a:buChar char="●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E606F"/>
              </a:buClr>
              <a:buSzPts val="1200"/>
              <a:buFont typeface="Roboto"/>
              <a:buChar char="■"/>
              <a:def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132" name="Google Shape;132;p24"/>
          <p:cNvCxnSpPr/>
          <p:nvPr/>
        </p:nvCxnSpPr>
        <p:spPr>
          <a:xfrm>
            <a:off x="5161825" y="1160825"/>
            <a:ext cx="1140000" cy="0"/>
          </a:xfrm>
          <a:prstGeom prst="straightConnector1">
            <a:avLst/>
          </a:prstGeom>
          <a:noFill/>
          <a:ln w="19050" cap="flat" cmpd="sng">
            <a:solidFill>
              <a:srgbClr val="19344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and text left 1">
  <p:cSld name="CUSTOM_2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 flipH="1">
            <a:off x="0" y="1619525"/>
            <a:ext cx="4449000" cy="710700"/>
          </a:xfrm>
          <a:prstGeom prst="rect">
            <a:avLst/>
          </a:prstGeom>
          <a:solidFill>
            <a:srgbClr val="1934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 flipH="1">
            <a:off x="462150" y="1688525"/>
            <a:ext cx="359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oboto Medium"/>
              <a:buNone/>
              <a:defRPr sz="26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 sz="2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title" idx="2"/>
          </p:nvPr>
        </p:nvSpPr>
        <p:spPr>
          <a:xfrm flipH="1">
            <a:off x="1218550" y="2569100"/>
            <a:ext cx="6955800" cy="11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None/>
              <a:defRPr sz="14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E606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>
            <a:spLocks noGrp="1"/>
          </p:cNvSpPr>
          <p:nvPr>
            <p:ph type="ctrTitle"/>
          </p:nvPr>
        </p:nvSpPr>
        <p:spPr>
          <a:xfrm>
            <a:off x="4772000" y="1176600"/>
            <a:ext cx="3914700" cy="23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2" name="Google Shape;162;p33"/>
          <p:cNvSpPr txBox="1">
            <a:spLocks noGrp="1"/>
          </p:cNvSpPr>
          <p:nvPr>
            <p:ph type="subTitle" idx="1"/>
          </p:nvPr>
        </p:nvSpPr>
        <p:spPr>
          <a:xfrm>
            <a:off x="4772100" y="3484800"/>
            <a:ext cx="39147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3" name="Google Shape;16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95300" y="695225"/>
            <a:ext cx="755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 Medium"/>
              <a:buNone/>
              <a:defRPr sz="26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edium"/>
              <a:buNone/>
              <a:defRPr sz="28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85225" y="1668825"/>
            <a:ext cx="6402900" cy="26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500"/>
              <a:buFont typeface="Roboto"/>
              <a:buChar char="■"/>
              <a:defRPr sz="15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238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500"/>
              <a:buFont typeface="Roboto"/>
              <a:buChar char="●"/>
              <a:defRPr sz="15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858585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8500" y="0"/>
            <a:ext cx="1705500" cy="6822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70" r:id="rId3"/>
    <p:sldLayoutId id="214748367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>
            <a:spLocks noGrp="1"/>
          </p:cNvSpPr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sz="25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03" name="Google Shape;203;p44"/>
          <p:cNvSpPr txBox="1">
            <a:spLocks noGrp="1"/>
          </p:cNvSpPr>
          <p:nvPr>
            <p:ph type="body" idx="1"/>
          </p:nvPr>
        </p:nvSpPr>
        <p:spPr>
          <a:xfrm>
            <a:off x="483675" y="1031250"/>
            <a:ext cx="8203200" cy="3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8">
          <p15:clr>
            <a:srgbClr val="EA4335"/>
          </p15:clr>
        </p15:guide>
        <p15:guide id="4" pos="5472">
          <p15:clr>
            <a:srgbClr val="EA4335"/>
          </p15:clr>
        </p15:guide>
        <p15:guide id="5" orient="horz" pos="262">
          <p15:clr>
            <a:srgbClr val="EA4335"/>
          </p15:clr>
        </p15:guide>
        <p15:guide id="6" orient="horz" pos="29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6"/>
          <p:cNvSpPr/>
          <p:nvPr/>
        </p:nvSpPr>
        <p:spPr>
          <a:xfrm>
            <a:off x="10825" y="10825"/>
            <a:ext cx="9144000" cy="5143500"/>
          </a:xfrm>
          <a:prstGeom prst="rect">
            <a:avLst/>
          </a:prstGeom>
          <a:solidFill>
            <a:srgbClr val="FFFFFF">
              <a:alpha val="642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56"/>
          <p:cNvSpPr/>
          <p:nvPr/>
        </p:nvSpPr>
        <p:spPr>
          <a:xfrm>
            <a:off x="7325" y="3291050"/>
            <a:ext cx="9144000" cy="855600"/>
          </a:xfrm>
          <a:prstGeom prst="rect">
            <a:avLst/>
          </a:prstGeom>
          <a:solidFill>
            <a:srgbClr val="374957">
              <a:alpha val="698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56"/>
          <p:cNvSpPr txBox="1">
            <a:spLocks noGrp="1"/>
          </p:cNvSpPr>
          <p:nvPr>
            <p:ph type="ctrTitle"/>
          </p:nvPr>
        </p:nvSpPr>
        <p:spPr>
          <a:xfrm>
            <a:off x="71250" y="3355102"/>
            <a:ext cx="9146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NEW NORMAL -- VACCINATIONS &amp; REOPENING</a:t>
            </a:r>
            <a:endParaRPr sz="2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0" name="Google Shape;250;p56" descr="Logo, company nam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00950" y="-952"/>
            <a:ext cx="1543050" cy="616268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56"/>
          <p:cNvSpPr txBox="1">
            <a:spLocks noGrp="1"/>
          </p:cNvSpPr>
          <p:nvPr>
            <p:ph type="title" idx="4294967295"/>
          </p:nvPr>
        </p:nvSpPr>
        <p:spPr>
          <a:xfrm>
            <a:off x="275094" y="4146650"/>
            <a:ext cx="87384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374957"/>
                </a:solidFill>
                <a:latin typeface="Roboto"/>
                <a:ea typeface="Roboto"/>
                <a:cs typeface="Roboto"/>
                <a:sym typeface="Roboto"/>
              </a:rPr>
              <a:t>Shenal Devinda Bandara Rajaguru | Tan Shu Hua, Samantha | Teresa Zhang Han Yu | </a:t>
            </a:r>
            <a:endParaRPr sz="1400">
              <a:solidFill>
                <a:srgbClr val="37495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374957"/>
                </a:solidFill>
                <a:latin typeface="Roboto"/>
                <a:ea typeface="Roboto"/>
                <a:cs typeface="Roboto"/>
                <a:sym typeface="Roboto"/>
              </a:rPr>
              <a:t>Toh Yi Cheng | Venkataraman Sidhaarth</a:t>
            </a:r>
            <a:endParaRPr sz="1400" b="1">
              <a:solidFill>
                <a:srgbClr val="3749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5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Importance of Data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Management</a:t>
            </a:r>
            <a:endParaRPr/>
          </a:p>
        </p:txBody>
      </p:sp>
      <p:sp>
        <p:nvSpPr>
          <p:cNvPr id="445" name="Google Shape;445;p65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65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65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65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65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65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65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65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65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65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65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65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65"/>
          <p:cNvGrpSpPr/>
          <p:nvPr/>
        </p:nvGrpSpPr>
        <p:grpSpPr>
          <a:xfrm>
            <a:off x="2469130" y="1459727"/>
            <a:ext cx="1908126" cy="2459325"/>
            <a:chOff x="942975" y="1478750"/>
            <a:chExt cx="1821600" cy="2443200"/>
          </a:xfrm>
        </p:grpSpPr>
        <p:sp>
          <p:nvSpPr>
            <p:cNvPr id="458" name="Google Shape;458;p65"/>
            <p:cNvSpPr/>
            <p:nvPr/>
          </p:nvSpPr>
          <p:spPr>
            <a:xfrm>
              <a:off x="942975" y="1478750"/>
              <a:ext cx="1821600" cy="2443200"/>
            </a:xfrm>
            <a:prstGeom prst="roundRect">
              <a:avLst>
                <a:gd name="adj" fmla="val 16667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5"/>
            <p:cNvSpPr/>
            <p:nvPr/>
          </p:nvSpPr>
          <p:spPr>
            <a:xfrm>
              <a:off x="1211775" y="1696875"/>
              <a:ext cx="1284000" cy="128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5"/>
            <p:cNvSpPr txBox="1"/>
            <p:nvPr/>
          </p:nvSpPr>
          <p:spPr>
            <a:xfrm>
              <a:off x="942975" y="3111950"/>
              <a:ext cx="1821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461" name="Google Shape;461;p65" descr="Vector Icon Style Illustration Logo of Structured Query Language SQL special-purpose domain-specific language"/>
          <p:cNvPicPr preferRelativeResize="0"/>
          <p:nvPr/>
        </p:nvPicPr>
        <p:blipFill rotWithShape="1">
          <a:blip r:embed="rId3">
            <a:alphaModFix/>
          </a:blip>
          <a:srcRect l="11310" t="12082" r="12931" b="29180"/>
          <a:stretch/>
        </p:blipFill>
        <p:spPr>
          <a:xfrm>
            <a:off x="2905351" y="1944836"/>
            <a:ext cx="1009055" cy="782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2" name="Google Shape;462;p65"/>
          <p:cNvGrpSpPr/>
          <p:nvPr/>
        </p:nvGrpSpPr>
        <p:grpSpPr>
          <a:xfrm>
            <a:off x="4766745" y="1459727"/>
            <a:ext cx="1908126" cy="2459325"/>
            <a:chOff x="3661200" y="1478750"/>
            <a:chExt cx="1821600" cy="2443200"/>
          </a:xfrm>
        </p:grpSpPr>
        <p:sp>
          <p:nvSpPr>
            <p:cNvPr id="463" name="Google Shape;463;p65"/>
            <p:cNvSpPr/>
            <p:nvPr/>
          </p:nvSpPr>
          <p:spPr>
            <a:xfrm>
              <a:off x="3661200" y="1478750"/>
              <a:ext cx="1821600" cy="2443200"/>
            </a:xfrm>
            <a:prstGeom prst="roundRect">
              <a:avLst>
                <a:gd name="adj" fmla="val 16667"/>
              </a:avLst>
            </a:pr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5"/>
            <p:cNvSpPr/>
            <p:nvPr/>
          </p:nvSpPr>
          <p:spPr>
            <a:xfrm>
              <a:off x="3930000" y="1696875"/>
              <a:ext cx="1284000" cy="128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5"/>
            <p:cNvSpPr txBox="1"/>
            <p:nvPr/>
          </p:nvSpPr>
          <p:spPr>
            <a:xfrm>
              <a:off x="3661200" y="3111950"/>
              <a:ext cx="1821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NoSQL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466" name="Google Shape;466;p65" descr="Database free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61712" y="1918120"/>
            <a:ext cx="835749" cy="835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65" descr="Download MySQL Logo in SVG Vector or PNG File Format - Logo.win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54459" y="3490081"/>
            <a:ext cx="1710846" cy="1233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65" descr="MongoDB gets a data lake, new security features and more | TechCrunch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60875" y="3963933"/>
            <a:ext cx="1637423" cy="463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6"/>
          <p:cNvSpPr txBox="1">
            <a:spLocks noGrp="1"/>
          </p:cNvSpPr>
          <p:nvPr>
            <p:ph type="title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sz="7500" b="1">
                <a:latin typeface="Roboto"/>
                <a:ea typeface="Roboto"/>
                <a:cs typeface="Roboto"/>
                <a:sym typeface="Roboto"/>
              </a:rPr>
              <a:t>Relational Database Design.</a:t>
            </a:r>
            <a:endParaRPr sz="75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66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66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66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66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66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66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66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66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2" name="Google Shape;482;p66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66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p66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66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7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Assumptions for Relational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Database</a:t>
            </a:r>
            <a:endParaRPr/>
          </a:p>
        </p:txBody>
      </p:sp>
      <p:sp>
        <p:nvSpPr>
          <p:cNvPr id="491" name="Google Shape;491;p67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7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67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67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67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67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67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67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67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67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67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67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1240818" y="2037834"/>
            <a:ext cx="27708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country has at least one recorded Covid-19 data</a:t>
            </a:r>
            <a:endParaRPr sz="1200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4" name="Google Shape;504;p67"/>
          <p:cNvGrpSpPr/>
          <p:nvPr/>
        </p:nvGrpSpPr>
        <p:grpSpPr>
          <a:xfrm>
            <a:off x="1264761" y="1669737"/>
            <a:ext cx="2699672" cy="365644"/>
            <a:chOff x="3413760" y="2223066"/>
            <a:chExt cx="2937300" cy="369300"/>
          </a:xfrm>
        </p:grpSpPr>
        <p:sp>
          <p:nvSpPr>
            <p:cNvPr id="505" name="Google Shape;505;p67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6" name="Google Shape;506;p67"/>
            <p:cNvSpPr txBox="1"/>
            <p:nvPr/>
          </p:nvSpPr>
          <p:spPr>
            <a:xfrm>
              <a:off x="3413760" y="2265504"/>
              <a:ext cx="2937300" cy="310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07" name="Google Shape;507;p67"/>
          <p:cNvSpPr txBox="1"/>
          <p:nvPr/>
        </p:nvSpPr>
        <p:spPr>
          <a:xfrm>
            <a:off x="5144514" y="2042748"/>
            <a:ext cx="27708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country has one and only one recorded health data</a:t>
            </a:r>
            <a:endParaRPr sz="1200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8" name="Google Shape;508;p67"/>
          <p:cNvGrpSpPr/>
          <p:nvPr/>
        </p:nvGrpSpPr>
        <p:grpSpPr>
          <a:xfrm>
            <a:off x="5200999" y="1642959"/>
            <a:ext cx="2699672" cy="365644"/>
            <a:chOff x="3413760" y="2223066"/>
            <a:chExt cx="2937300" cy="369300"/>
          </a:xfrm>
        </p:grpSpPr>
        <p:sp>
          <p:nvSpPr>
            <p:cNvPr id="509" name="Google Shape;509;p67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0" name="Google Shape;510;p67"/>
            <p:cNvSpPr txBox="1"/>
            <p:nvPr/>
          </p:nvSpPr>
          <p:spPr>
            <a:xfrm>
              <a:off x="3413760" y="2265504"/>
              <a:ext cx="2937300" cy="310800"/>
            </a:xfrm>
            <a:prstGeom prst="rect">
              <a:avLst/>
            </a:pr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11" name="Google Shape;511;p67"/>
          <p:cNvGrpSpPr/>
          <p:nvPr/>
        </p:nvGrpSpPr>
        <p:grpSpPr>
          <a:xfrm>
            <a:off x="1296586" y="3023980"/>
            <a:ext cx="2699672" cy="365644"/>
            <a:chOff x="3413760" y="2223066"/>
            <a:chExt cx="2937300" cy="369300"/>
          </a:xfrm>
        </p:grpSpPr>
        <p:sp>
          <p:nvSpPr>
            <p:cNvPr id="512" name="Google Shape;512;p67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rgbClr val="A5A6A7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3" name="Google Shape;513;p67"/>
            <p:cNvSpPr txBox="1"/>
            <p:nvPr/>
          </p:nvSpPr>
          <p:spPr>
            <a:xfrm>
              <a:off x="3413760" y="2265506"/>
              <a:ext cx="2937300" cy="310800"/>
            </a:xfrm>
            <a:prstGeom prst="rect">
              <a:avLst/>
            </a:pr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14" name="Google Shape;514;p67"/>
          <p:cNvSpPr txBox="1"/>
          <p:nvPr/>
        </p:nvSpPr>
        <p:spPr>
          <a:xfrm>
            <a:off x="1264833" y="3456447"/>
            <a:ext cx="27633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data from each country comes from only one source</a:t>
            </a:r>
            <a:endParaRPr sz="1200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67"/>
          <p:cNvSpPr/>
          <p:nvPr/>
        </p:nvSpPr>
        <p:spPr>
          <a:xfrm>
            <a:off x="5187676" y="3024279"/>
            <a:ext cx="2699700" cy="3657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67"/>
          <p:cNvSpPr txBox="1"/>
          <p:nvPr/>
        </p:nvSpPr>
        <p:spPr>
          <a:xfrm>
            <a:off x="5200938" y="3042654"/>
            <a:ext cx="2700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67"/>
          <p:cNvSpPr txBox="1"/>
          <p:nvPr/>
        </p:nvSpPr>
        <p:spPr>
          <a:xfrm>
            <a:off x="5132084" y="3382292"/>
            <a:ext cx="27711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population of each country did not change across dates, thus we can use distinct(population) to find the population of each country.</a:t>
            </a:r>
            <a:endParaRPr sz="1200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8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Entity-Relationship Diagram</a:t>
            </a:r>
            <a:endParaRPr/>
          </a:p>
        </p:txBody>
      </p:sp>
      <p:sp>
        <p:nvSpPr>
          <p:cNvPr id="523" name="Google Shape;523;p68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68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68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68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68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68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68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68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1" name="Google Shape;531;p68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2" name="Google Shape;532;p68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" name="Google Shape;533;p68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68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5" name="Google Shape;535;p68" descr="Graphical user interface, table, Exce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951" b="951"/>
          <a:stretch/>
        </p:blipFill>
        <p:spPr>
          <a:xfrm>
            <a:off x="2405050" y="960850"/>
            <a:ext cx="4333900" cy="358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9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Creating the Tables in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MySQL</a:t>
            </a:r>
            <a:endParaRPr/>
          </a:p>
        </p:txBody>
      </p:sp>
      <p:sp>
        <p:nvSpPr>
          <p:cNvPr id="541" name="Google Shape;541;p69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69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69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69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69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69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69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8" name="Google Shape;548;p69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9" name="Google Shape;549;p69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0" name="Google Shape;550;p69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1" name="Google Shape;551;p69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2" name="Google Shape;552;p69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69"/>
          <p:cNvSpPr txBox="1"/>
          <p:nvPr/>
        </p:nvSpPr>
        <p:spPr>
          <a:xfrm>
            <a:off x="1240818" y="2037834"/>
            <a:ext cx="27708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Made use of CREATE, followed by SELECT statements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4" name="Google Shape;554;p69"/>
          <p:cNvGrpSpPr/>
          <p:nvPr/>
        </p:nvGrpSpPr>
        <p:grpSpPr>
          <a:xfrm>
            <a:off x="1264761" y="1669737"/>
            <a:ext cx="2699672" cy="365644"/>
            <a:chOff x="3413760" y="2223066"/>
            <a:chExt cx="2937300" cy="369300"/>
          </a:xfrm>
        </p:grpSpPr>
        <p:sp>
          <p:nvSpPr>
            <p:cNvPr id="555" name="Google Shape;555;p69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6" name="Google Shape;556;p69"/>
            <p:cNvSpPr txBox="1"/>
            <p:nvPr/>
          </p:nvSpPr>
          <p:spPr>
            <a:xfrm>
              <a:off x="3413760" y="2265504"/>
              <a:ext cx="2937300" cy="310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57" name="Google Shape;557;p69"/>
          <p:cNvSpPr txBox="1"/>
          <p:nvPr/>
        </p:nvSpPr>
        <p:spPr>
          <a:xfrm>
            <a:off x="5144514" y="2042748"/>
            <a:ext cx="27708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Tables with static data required to use DISTINCT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8" name="Google Shape;558;p69"/>
          <p:cNvGrpSpPr/>
          <p:nvPr/>
        </p:nvGrpSpPr>
        <p:grpSpPr>
          <a:xfrm>
            <a:off x="5200999" y="1642959"/>
            <a:ext cx="2699672" cy="365644"/>
            <a:chOff x="3413760" y="2223066"/>
            <a:chExt cx="2937300" cy="369300"/>
          </a:xfrm>
        </p:grpSpPr>
        <p:sp>
          <p:nvSpPr>
            <p:cNvPr id="559" name="Google Shape;559;p69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0" name="Google Shape;560;p69"/>
            <p:cNvSpPr txBox="1"/>
            <p:nvPr/>
          </p:nvSpPr>
          <p:spPr>
            <a:xfrm>
              <a:off x="3413760" y="2265504"/>
              <a:ext cx="2937300" cy="310800"/>
            </a:xfrm>
            <a:prstGeom prst="rect">
              <a:avLst/>
            </a:pr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61" name="Google Shape;561;p69"/>
          <p:cNvGrpSpPr/>
          <p:nvPr/>
        </p:nvGrpSpPr>
        <p:grpSpPr>
          <a:xfrm>
            <a:off x="1296586" y="3023980"/>
            <a:ext cx="2699672" cy="365644"/>
            <a:chOff x="3413760" y="2223066"/>
            <a:chExt cx="2937300" cy="369300"/>
          </a:xfrm>
        </p:grpSpPr>
        <p:sp>
          <p:nvSpPr>
            <p:cNvPr id="562" name="Google Shape;562;p69"/>
            <p:cNvSpPr/>
            <p:nvPr/>
          </p:nvSpPr>
          <p:spPr>
            <a:xfrm>
              <a:off x="3413760" y="2223066"/>
              <a:ext cx="2937000" cy="369300"/>
            </a:xfrm>
            <a:prstGeom prst="roundRect">
              <a:avLst>
                <a:gd name="adj" fmla="val 16667"/>
              </a:avLst>
            </a:prstGeom>
            <a:solidFill>
              <a:srgbClr val="A5A6A7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3" name="Google Shape;563;p69"/>
            <p:cNvSpPr txBox="1"/>
            <p:nvPr/>
          </p:nvSpPr>
          <p:spPr>
            <a:xfrm>
              <a:off x="3413760" y="2265506"/>
              <a:ext cx="2937300" cy="310800"/>
            </a:xfrm>
            <a:prstGeom prst="rect">
              <a:avLst/>
            </a:pr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64" name="Google Shape;564;p69"/>
          <p:cNvSpPr txBox="1"/>
          <p:nvPr/>
        </p:nvSpPr>
        <p:spPr>
          <a:xfrm>
            <a:off x="1264833" y="3456447"/>
            <a:ext cx="27633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ALTER was used with DROP to remove source columns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5" name="Google Shape;565;p69"/>
          <p:cNvSpPr/>
          <p:nvPr/>
        </p:nvSpPr>
        <p:spPr>
          <a:xfrm>
            <a:off x="5187676" y="3024279"/>
            <a:ext cx="2699700" cy="3657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6" name="Google Shape;566;p69"/>
          <p:cNvSpPr txBox="1"/>
          <p:nvPr/>
        </p:nvSpPr>
        <p:spPr>
          <a:xfrm>
            <a:off x="5200938" y="3042654"/>
            <a:ext cx="2700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69"/>
          <p:cNvSpPr txBox="1"/>
          <p:nvPr/>
        </p:nvSpPr>
        <p:spPr>
          <a:xfrm>
            <a:off x="5132075" y="3382300"/>
            <a:ext cx="28560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ALTER, followed by ADD COLUMN, UPDATE and INNER JOIN of the 2 tables involved was used to create new column iso_code in country_vaccinations_by_manufacturer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70" descr="Graphical user interface, text, websit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" y="-6"/>
            <a:ext cx="9144000" cy="572965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70"/>
          <p:cNvSpPr txBox="1">
            <a:spLocks noGrp="1"/>
          </p:cNvSpPr>
          <p:nvPr>
            <p:ph type="title"/>
          </p:nvPr>
        </p:nvSpPr>
        <p:spPr>
          <a:xfrm>
            <a:off x="470400" y="277237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 sz="7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MySQL Database (TO SCREEN RECORD)</a:t>
            </a:r>
            <a:endParaRPr sz="7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1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Relational vs Non-Relational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Querying</a:t>
            </a:r>
            <a:endParaRPr/>
          </a:p>
        </p:txBody>
      </p:sp>
      <p:grpSp>
        <p:nvGrpSpPr>
          <p:cNvPr id="579" name="Google Shape;579;p71"/>
          <p:cNvGrpSpPr/>
          <p:nvPr/>
        </p:nvGrpSpPr>
        <p:grpSpPr>
          <a:xfrm>
            <a:off x="2469130" y="1459727"/>
            <a:ext cx="1908126" cy="2459325"/>
            <a:chOff x="942975" y="1478750"/>
            <a:chExt cx="1821600" cy="2443200"/>
          </a:xfrm>
        </p:grpSpPr>
        <p:sp>
          <p:nvSpPr>
            <p:cNvPr id="580" name="Google Shape;580;p71"/>
            <p:cNvSpPr/>
            <p:nvPr/>
          </p:nvSpPr>
          <p:spPr>
            <a:xfrm>
              <a:off x="942975" y="1478750"/>
              <a:ext cx="1821600" cy="2443200"/>
            </a:xfrm>
            <a:prstGeom prst="roundRect">
              <a:avLst>
                <a:gd name="adj" fmla="val 16667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71"/>
            <p:cNvSpPr/>
            <p:nvPr/>
          </p:nvSpPr>
          <p:spPr>
            <a:xfrm>
              <a:off x="1211775" y="1696875"/>
              <a:ext cx="1284000" cy="128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71"/>
            <p:cNvSpPr txBox="1"/>
            <p:nvPr/>
          </p:nvSpPr>
          <p:spPr>
            <a:xfrm>
              <a:off x="942975" y="3111950"/>
              <a:ext cx="1821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583" name="Google Shape;583;p71" descr="Vector Icon Style Illustration Logo of Structured Query Language SQL special-purpose domain-specific language"/>
          <p:cNvPicPr preferRelativeResize="0"/>
          <p:nvPr/>
        </p:nvPicPr>
        <p:blipFill rotWithShape="1">
          <a:blip r:embed="rId3">
            <a:alphaModFix/>
          </a:blip>
          <a:srcRect l="11310" t="12082" r="12931" b="29180"/>
          <a:stretch/>
        </p:blipFill>
        <p:spPr>
          <a:xfrm>
            <a:off x="2905351" y="1944836"/>
            <a:ext cx="1009055" cy="7823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4" name="Google Shape;584;p71"/>
          <p:cNvGrpSpPr/>
          <p:nvPr/>
        </p:nvGrpSpPr>
        <p:grpSpPr>
          <a:xfrm>
            <a:off x="4766745" y="1459727"/>
            <a:ext cx="1908126" cy="2459325"/>
            <a:chOff x="3661200" y="1478750"/>
            <a:chExt cx="1821600" cy="2443200"/>
          </a:xfrm>
        </p:grpSpPr>
        <p:sp>
          <p:nvSpPr>
            <p:cNvPr id="585" name="Google Shape;585;p71"/>
            <p:cNvSpPr/>
            <p:nvPr/>
          </p:nvSpPr>
          <p:spPr>
            <a:xfrm>
              <a:off x="3661200" y="1478750"/>
              <a:ext cx="1821600" cy="2443200"/>
            </a:xfrm>
            <a:prstGeom prst="roundRect">
              <a:avLst>
                <a:gd name="adj" fmla="val 16667"/>
              </a:avLst>
            </a:pr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71"/>
            <p:cNvSpPr/>
            <p:nvPr/>
          </p:nvSpPr>
          <p:spPr>
            <a:xfrm>
              <a:off x="3930000" y="1696875"/>
              <a:ext cx="1284000" cy="128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71"/>
            <p:cNvSpPr txBox="1"/>
            <p:nvPr/>
          </p:nvSpPr>
          <p:spPr>
            <a:xfrm>
              <a:off x="3661200" y="3111950"/>
              <a:ext cx="1821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NoSQL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588" name="Google Shape;588;p71" descr="Database free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61712" y="1918120"/>
            <a:ext cx="835749" cy="835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71" descr="Download MySQL Logo in SVG Vector or PNG File Format - Logo.win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54459" y="3490081"/>
            <a:ext cx="1710846" cy="1233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71" descr="MongoDB gets a data lake, new security features and more | TechCrunch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60875" y="4040133"/>
            <a:ext cx="1637423" cy="46311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71"/>
          <p:cNvSpPr/>
          <p:nvPr/>
        </p:nvSpPr>
        <p:spPr>
          <a:xfrm>
            <a:off x="3944099" y="2497489"/>
            <a:ext cx="1255800" cy="46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2" name="Google Shape;592;p71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71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71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71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71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71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71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p71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71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1" name="Google Shape;601;p71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2" name="Google Shape;602;p71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71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72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Relationships in queries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 MySQL and MongoDB</a:t>
            </a:r>
            <a:endParaRPr/>
          </a:p>
        </p:txBody>
      </p:sp>
      <p:sp>
        <p:nvSpPr>
          <p:cNvPr id="609" name="Google Shape;609;p72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72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72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72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72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72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72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6" name="Google Shape;616;p72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72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8" name="Google Shape;618;p72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72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0" name="Google Shape;620;p72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1" name="Google Shape;621;p72"/>
          <p:cNvSpPr/>
          <p:nvPr/>
        </p:nvSpPr>
        <p:spPr>
          <a:xfrm>
            <a:off x="1321887" y="2692419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Union</a:t>
            </a:r>
            <a:endParaRPr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72"/>
          <p:cNvSpPr/>
          <p:nvPr/>
        </p:nvSpPr>
        <p:spPr>
          <a:xfrm>
            <a:off x="2035003" y="1508803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Subqueries</a:t>
            </a:r>
            <a:endParaRPr sz="100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3" name="Google Shape;623;p72"/>
          <p:cNvSpPr/>
          <p:nvPr/>
        </p:nvSpPr>
        <p:spPr>
          <a:xfrm>
            <a:off x="2747926" y="2692419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Join</a:t>
            </a:r>
            <a:endParaRPr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4" name="Google Shape;624;p72"/>
          <p:cNvSpPr/>
          <p:nvPr/>
        </p:nvSpPr>
        <p:spPr>
          <a:xfrm>
            <a:off x="2179636" y="2324531"/>
            <a:ext cx="885000" cy="885000"/>
          </a:xfrm>
          <a:prstGeom prst="ellipse">
            <a:avLst/>
          </a:prstGeom>
          <a:solidFill>
            <a:srgbClr val="3E606F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5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MySQL</a:t>
            </a:r>
            <a:endParaRPr sz="11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72"/>
          <p:cNvSpPr txBox="1"/>
          <p:nvPr/>
        </p:nvSpPr>
        <p:spPr>
          <a:xfrm>
            <a:off x="1321887" y="3995024"/>
            <a:ext cx="26835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MySQL </a:t>
            </a:r>
            <a:r>
              <a:rPr lang="es" sz="12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allows user to link data between two or more tables easily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20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6" name="Google Shape;626;p72"/>
          <p:cNvSpPr/>
          <p:nvPr/>
        </p:nvSpPr>
        <p:spPr>
          <a:xfrm>
            <a:off x="4867101" y="2692419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3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$lookup</a:t>
            </a:r>
            <a:endParaRPr sz="90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7" name="Google Shape;627;p72"/>
          <p:cNvSpPr/>
          <p:nvPr/>
        </p:nvSpPr>
        <p:spPr>
          <a:xfrm>
            <a:off x="5580216" y="1508803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.aggregate()</a:t>
            </a:r>
            <a:endParaRPr sz="90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72"/>
          <p:cNvSpPr/>
          <p:nvPr/>
        </p:nvSpPr>
        <p:spPr>
          <a:xfrm>
            <a:off x="6293140" y="2692419"/>
            <a:ext cx="1174500" cy="1174500"/>
          </a:xfrm>
          <a:prstGeom prst="ellipse">
            <a:avLst/>
          </a:prstGeom>
          <a:solidFill>
            <a:schemeClr val="lt1"/>
          </a:solidFill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pipeline</a:t>
            </a:r>
            <a:endParaRPr sz="100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9" name="Google Shape;629;p72"/>
          <p:cNvSpPr/>
          <p:nvPr/>
        </p:nvSpPr>
        <p:spPr>
          <a:xfrm>
            <a:off x="5724849" y="2324531"/>
            <a:ext cx="885000" cy="885000"/>
          </a:xfrm>
          <a:prstGeom prst="ellipse">
            <a:avLst/>
          </a:prstGeom>
          <a:solidFill>
            <a:srgbClr val="3E606F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NoSQL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0" name="Google Shape;630;p72"/>
          <p:cNvSpPr txBox="1"/>
          <p:nvPr/>
        </p:nvSpPr>
        <p:spPr>
          <a:xfrm>
            <a:off x="4489075" y="3995025"/>
            <a:ext cx="35106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MongoDB</a:t>
            </a:r>
            <a:r>
              <a:rPr lang="es" sz="12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has no support for linking collections directly but there are alternative workarounds</a:t>
            </a:r>
            <a:endParaRPr sz="120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1" name="Google Shape;631;p72"/>
          <p:cNvCxnSpPr/>
          <p:nvPr/>
        </p:nvCxnSpPr>
        <p:spPr>
          <a:xfrm>
            <a:off x="4412877" y="1347931"/>
            <a:ext cx="0" cy="3159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73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73"/>
          <p:cNvSpPr/>
          <p:nvPr/>
        </p:nvSpPr>
        <p:spPr>
          <a:xfrm>
            <a:off x="785100" y="1585350"/>
            <a:ext cx="7573800" cy="1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Vaccination Effects. Specific to Germany, on a daily basis, based on the total number of accumulated vaccinations (sum of total_vaccinations of each vaccine in a day), generate the daily new cases after 21 days, 60 days, and 120 days.</a:t>
            </a:r>
            <a:endParaRPr sz="2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73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73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73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73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73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73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73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5" name="Google Shape;645;p73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73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7" name="Google Shape;647;p73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8" name="Google Shape;648;p73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73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0" name="Google Shape;650;p73" descr="Logo, company nam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28550" y="0"/>
            <a:ext cx="1715450" cy="68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74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74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74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74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74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74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74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74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74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74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74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74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74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SQL</a:t>
            </a:r>
            <a:endParaRPr/>
          </a:p>
        </p:txBody>
      </p:sp>
      <p:pic>
        <p:nvPicPr>
          <p:cNvPr id="668" name="Google Shape;668;p74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615" y="1252172"/>
            <a:ext cx="5235052" cy="3364158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74"/>
          <p:cNvSpPr/>
          <p:nvPr/>
        </p:nvSpPr>
        <p:spPr>
          <a:xfrm>
            <a:off x="5609923" y="760319"/>
            <a:ext cx="3316500" cy="433500"/>
          </a:xfrm>
          <a:prstGeom prst="rect">
            <a:avLst/>
          </a:prstGeom>
          <a:solidFill>
            <a:srgbClr val="0C476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 Query b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74"/>
          <p:cNvSpPr txBox="1"/>
          <p:nvPr/>
        </p:nvSpPr>
        <p:spPr>
          <a:xfrm>
            <a:off x="5616788" y="1236544"/>
            <a:ext cx="33165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Sum of total_vaccinations by date in Germany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74"/>
          <p:cNvSpPr/>
          <p:nvPr/>
        </p:nvSpPr>
        <p:spPr>
          <a:xfrm>
            <a:off x="5527545" y="692924"/>
            <a:ext cx="178500" cy="1782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74"/>
          <p:cNvSpPr/>
          <p:nvPr/>
        </p:nvSpPr>
        <p:spPr>
          <a:xfrm>
            <a:off x="5616788" y="1896022"/>
            <a:ext cx="3316500" cy="433500"/>
          </a:xfrm>
          <a:prstGeom prst="rect">
            <a:avLst/>
          </a:prstGeom>
          <a:solidFill>
            <a:srgbClr val="0C476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Lead Function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74"/>
          <p:cNvSpPr txBox="1"/>
          <p:nvPr/>
        </p:nvSpPr>
        <p:spPr>
          <a:xfrm>
            <a:off x="5609923" y="2374626"/>
            <a:ext cx="3316500" cy="646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Overall select using lead generating new_cases data after 21 days, 60 days and 21 days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74"/>
          <p:cNvSpPr/>
          <p:nvPr/>
        </p:nvSpPr>
        <p:spPr>
          <a:xfrm>
            <a:off x="5534410" y="1828627"/>
            <a:ext cx="178500" cy="1782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74"/>
          <p:cNvSpPr/>
          <p:nvPr/>
        </p:nvSpPr>
        <p:spPr>
          <a:xfrm>
            <a:off x="5616788" y="3264230"/>
            <a:ext cx="3316500" cy="433500"/>
          </a:xfrm>
          <a:prstGeom prst="rect">
            <a:avLst/>
          </a:prstGeom>
          <a:solidFill>
            <a:srgbClr val="0C476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Tables Used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74"/>
          <p:cNvSpPr txBox="1"/>
          <p:nvPr/>
        </p:nvSpPr>
        <p:spPr>
          <a:xfrm>
            <a:off x="5616788" y="3762949"/>
            <a:ext cx="3316500" cy="831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Subquery b and country_casesbydate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Inner joined based on date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overall query was filtered by iso code for Germany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74"/>
          <p:cNvSpPr/>
          <p:nvPr/>
        </p:nvSpPr>
        <p:spPr>
          <a:xfrm>
            <a:off x="5520680" y="3158273"/>
            <a:ext cx="178500" cy="1782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7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Agenda</a:t>
            </a:r>
            <a:endParaRPr/>
          </a:p>
        </p:txBody>
      </p:sp>
      <p:sp>
        <p:nvSpPr>
          <p:cNvPr id="257" name="Google Shape;257;p57"/>
          <p:cNvSpPr/>
          <p:nvPr/>
        </p:nvSpPr>
        <p:spPr>
          <a:xfrm>
            <a:off x="4474275" y="1919899"/>
            <a:ext cx="1596135" cy="1456184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57"/>
          <p:cNvSpPr/>
          <p:nvPr/>
        </p:nvSpPr>
        <p:spPr>
          <a:xfrm>
            <a:off x="2954387" y="1919899"/>
            <a:ext cx="1596135" cy="1456184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57"/>
          <p:cNvSpPr/>
          <p:nvPr/>
        </p:nvSpPr>
        <p:spPr>
          <a:xfrm>
            <a:off x="1432256" y="1919899"/>
            <a:ext cx="1596135" cy="1456184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57"/>
          <p:cNvSpPr/>
          <p:nvPr/>
        </p:nvSpPr>
        <p:spPr>
          <a:xfrm>
            <a:off x="-122425" y="1919899"/>
            <a:ext cx="1630847" cy="1456184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57"/>
          <p:cNvSpPr/>
          <p:nvPr/>
        </p:nvSpPr>
        <p:spPr>
          <a:xfrm>
            <a:off x="7517889" y="1919813"/>
            <a:ext cx="1596135" cy="1456136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7"/>
          <p:cNvSpPr/>
          <p:nvPr/>
        </p:nvSpPr>
        <p:spPr>
          <a:xfrm>
            <a:off x="5989398" y="1919813"/>
            <a:ext cx="1596135" cy="1456136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57"/>
          <p:cNvSpPr txBox="1">
            <a:spLocks noGrp="1"/>
          </p:cNvSpPr>
          <p:nvPr>
            <p:ph type="title" idx="4294967295"/>
          </p:nvPr>
        </p:nvSpPr>
        <p:spPr>
          <a:xfrm>
            <a:off x="9884" y="2076316"/>
            <a:ext cx="13662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rgbClr val="535353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rgbClr val="5353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7"/>
          <p:cNvSpPr txBox="1">
            <a:spLocks noGrp="1"/>
          </p:cNvSpPr>
          <p:nvPr>
            <p:ph type="title" idx="4294967295"/>
          </p:nvPr>
        </p:nvSpPr>
        <p:spPr>
          <a:xfrm>
            <a:off x="1548310" y="2086788"/>
            <a:ext cx="13662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57"/>
          <p:cNvSpPr txBox="1">
            <a:spLocks noGrp="1"/>
          </p:cNvSpPr>
          <p:nvPr>
            <p:ph type="title" idx="4294967295"/>
          </p:nvPr>
        </p:nvSpPr>
        <p:spPr>
          <a:xfrm>
            <a:off x="3068236" y="2086824"/>
            <a:ext cx="13662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57"/>
          <p:cNvSpPr txBox="1">
            <a:spLocks noGrp="1"/>
          </p:cNvSpPr>
          <p:nvPr>
            <p:ph type="title" idx="4294967295"/>
          </p:nvPr>
        </p:nvSpPr>
        <p:spPr>
          <a:xfrm>
            <a:off x="4586863" y="2086896"/>
            <a:ext cx="13662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57"/>
          <p:cNvSpPr txBox="1">
            <a:spLocks noGrp="1"/>
          </p:cNvSpPr>
          <p:nvPr>
            <p:ph type="title" idx="4294967295"/>
          </p:nvPr>
        </p:nvSpPr>
        <p:spPr>
          <a:xfrm>
            <a:off x="6034852" y="2076175"/>
            <a:ext cx="15960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57"/>
          <p:cNvSpPr txBox="1">
            <a:spLocks noGrp="1"/>
          </p:cNvSpPr>
          <p:nvPr>
            <p:ph type="title" idx="4294967295"/>
          </p:nvPr>
        </p:nvSpPr>
        <p:spPr>
          <a:xfrm>
            <a:off x="7636465" y="2076316"/>
            <a:ext cx="1366200" cy="11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57"/>
          <p:cNvSpPr txBox="1">
            <a:spLocks noGrp="1"/>
          </p:cNvSpPr>
          <p:nvPr>
            <p:ph type="title" idx="4294967295"/>
          </p:nvPr>
        </p:nvSpPr>
        <p:spPr>
          <a:xfrm>
            <a:off x="-486152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535353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2800" b="1">
              <a:solidFill>
                <a:srgbClr val="5353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57"/>
          <p:cNvSpPr txBox="1">
            <a:spLocks noGrp="1"/>
          </p:cNvSpPr>
          <p:nvPr>
            <p:ph type="title" idx="4294967295"/>
          </p:nvPr>
        </p:nvSpPr>
        <p:spPr>
          <a:xfrm>
            <a:off x="1051173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444444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2800" b="1">
              <a:solidFill>
                <a:srgbClr val="44444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57"/>
          <p:cNvSpPr txBox="1">
            <a:spLocks noGrp="1"/>
          </p:cNvSpPr>
          <p:nvPr>
            <p:ph type="title" idx="4294967295"/>
          </p:nvPr>
        </p:nvSpPr>
        <p:spPr>
          <a:xfrm>
            <a:off x="2599235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2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57"/>
          <p:cNvSpPr txBox="1">
            <a:spLocks noGrp="1"/>
          </p:cNvSpPr>
          <p:nvPr>
            <p:ph type="title" idx="4294967295"/>
          </p:nvPr>
        </p:nvSpPr>
        <p:spPr>
          <a:xfrm>
            <a:off x="4094010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2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5608323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endParaRPr sz="2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7"/>
          <p:cNvSpPr txBox="1">
            <a:spLocks noGrp="1"/>
          </p:cNvSpPr>
          <p:nvPr>
            <p:ph type="title" idx="4294967295"/>
          </p:nvPr>
        </p:nvSpPr>
        <p:spPr>
          <a:xfrm>
            <a:off x="7136835" y="2537263"/>
            <a:ext cx="23583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endParaRPr sz="2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75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75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75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75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75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75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75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75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0" name="Google Shape;690;p75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1" name="Google Shape;691;p75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2" name="Google Shape;692;p75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3" name="Google Shape;693;p75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4" name="Google Shape;694;p75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8426" y="54650"/>
            <a:ext cx="4547150" cy="3131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75" descr="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02143" y="3186628"/>
            <a:ext cx="4543434" cy="1426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76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76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76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76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76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76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76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7" name="Google Shape;707;p76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8" name="Google Shape;708;p76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9" name="Google Shape;709;p76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0" name="Google Shape;710;p76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1" name="Google Shape;711;p76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2" name="Google Shape;712;p76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NoSQL</a:t>
            </a:r>
            <a:endParaRPr/>
          </a:p>
        </p:txBody>
      </p:sp>
      <p:sp>
        <p:nvSpPr>
          <p:cNvPr id="713" name="Google Shape;713;p76"/>
          <p:cNvSpPr/>
          <p:nvPr/>
        </p:nvSpPr>
        <p:spPr>
          <a:xfrm>
            <a:off x="1097488" y="1018334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</a:t>
            </a: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4" name="Google Shape;714;p76"/>
          <p:cNvSpPr txBox="1"/>
          <p:nvPr/>
        </p:nvSpPr>
        <p:spPr>
          <a:xfrm>
            <a:off x="1082717" y="1299235"/>
            <a:ext cx="34086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Location, date, total vaccinations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5" name="Google Shape;715;p76"/>
          <p:cNvSpPr/>
          <p:nvPr/>
        </p:nvSpPr>
        <p:spPr>
          <a:xfrm>
            <a:off x="1008868" y="1041426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6" name="Google Shape;716;p76"/>
          <p:cNvSpPr/>
          <p:nvPr/>
        </p:nvSpPr>
        <p:spPr>
          <a:xfrm>
            <a:off x="1104873" y="1640666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Match</a:t>
            </a:r>
            <a:r>
              <a:rPr lang="es" sz="14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7" name="Google Shape;717;p76"/>
          <p:cNvSpPr txBox="1"/>
          <p:nvPr/>
        </p:nvSpPr>
        <p:spPr>
          <a:xfrm>
            <a:off x="1075332" y="1923393"/>
            <a:ext cx="34086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Location to Germany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76"/>
          <p:cNvSpPr/>
          <p:nvPr/>
        </p:nvSpPr>
        <p:spPr>
          <a:xfrm>
            <a:off x="1016253" y="1663758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76"/>
          <p:cNvSpPr/>
          <p:nvPr/>
        </p:nvSpPr>
        <p:spPr>
          <a:xfrm>
            <a:off x="1119644" y="2293419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Group by Date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0" name="Google Shape;720;p76"/>
          <p:cNvSpPr txBox="1"/>
          <p:nvPr/>
        </p:nvSpPr>
        <p:spPr>
          <a:xfrm>
            <a:off x="1097488" y="2591589"/>
            <a:ext cx="3408600" cy="461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Retrieve to total accumulated vaccinations by finding sum of total vaccinations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1" name="Google Shape;721;p76"/>
          <p:cNvSpPr/>
          <p:nvPr/>
        </p:nvSpPr>
        <p:spPr>
          <a:xfrm>
            <a:off x="1016253" y="2286905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76"/>
          <p:cNvSpPr/>
          <p:nvPr/>
        </p:nvSpPr>
        <p:spPr>
          <a:xfrm>
            <a:off x="1119644" y="3085732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Sort Date  </a:t>
            </a: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3" name="Google Shape;723;p76"/>
          <p:cNvSpPr txBox="1"/>
          <p:nvPr/>
        </p:nvSpPr>
        <p:spPr>
          <a:xfrm>
            <a:off x="1104873" y="3366633"/>
            <a:ext cx="34086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Chronological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4" name="Google Shape;724;p76"/>
          <p:cNvSpPr/>
          <p:nvPr/>
        </p:nvSpPr>
        <p:spPr>
          <a:xfrm>
            <a:off x="1031024" y="3108824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5" name="Google Shape;725;p76"/>
          <p:cNvSpPr/>
          <p:nvPr/>
        </p:nvSpPr>
        <p:spPr>
          <a:xfrm>
            <a:off x="1119644" y="3668331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6" name="Google Shape;726;p76"/>
          <p:cNvSpPr txBox="1"/>
          <p:nvPr/>
        </p:nvSpPr>
        <p:spPr>
          <a:xfrm>
            <a:off x="1119645" y="3943831"/>
            <a:ext cx="3408600" cy="461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Date, accumulated vaccinations, dates 21, 60 and 120 days after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76"/>
          <p:cNvSpPr/>
          <p:nvPr/>
        </p:nvSpPr>
        <p:spPr>
          <a:xfrm>
            <a:off x="1031024" y="3691423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8" name="Google Shape;728;p76"/>
          <p:cNvSpPr/>
          <p:nvPr/>
        </p:nvSpPr>
        <p:spPr>
          <a:xfrm>
            <a:off x="4711765" y="1018334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9" name="Google Shape;729;p76"/>
          <p:cNvSpPr txBox="1"/>
          <p:nvPr/>
        </p:nvSpPr>
        <p:spPr>
          <a:xfrm>
            <a:off x="4719151" y="1309277"/>
            <a:ext cx="3408600" cy="831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Date, convert datatype of 21daysAfter, 60daysAfter and 120daysAfter to “string”. Using $substr, obtain the first 10 characters of 21daysAfter, 60daysAfter and 120daysAfter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0" name="Google Shape;730;p76"/>
          <p:cNvSpPr/>
          <p:nvPr/>
        </p:nvSpPr>
        <p:spPr>
          <a:xfrm>
            <a:off x="4608374" y="936988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1" name="Google Shape;731;p76"/>
          <p:cNvSpPr/>
          <p:nvPr/>
        </p:nvSpPr>
        <p:spPr>
          <a:xfrm>
            <a:off x="4711765" y="2139747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Lookup</a:t>
            </a: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2" name="Google Shape;732;p76"/>
          <p:cNvSpPr txBox="1"/>
          <p:nvPr/>
        </p:nvSpPr>
        <p:spPr>
          <a:xfrm>
            <a:off x="4719151" y="2430689"/>
            <a:ext cx="34086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covid19data, 3 times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3" name="Google Shape;733;p76"/>
          <p:cNvSpPr/>
          <p:nvPr/>
        </p:nvSpPr>
        <p:spPr>
          <a:xfrm>
            <a:off x="4608374" y="2058400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76"/>
          <p:cNvSpPr txBox="1"/>
          <p:nvPr/>
        </p:nvSpPr>
        <p:spPr>
          <a:xfrm>
            <a:off x="4711765" y="2693327"/>
            <a:ext cx="3408600" cy="276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Match location to Germany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5" name="Google Shape;735;p76"/>
          <p:cNvSpPr txBox="1"/>
          <p:nvPr/>
        </p:nvSpPr>
        <p:spPr>
          <a:xfrm>
            <a:off x="4726536" y="2946860"/>
            <a:ext cx="3408600" cy="461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and convert the data type of date and total_vaccinations to “date” and “double”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6" name="Google Shape;736;p76"/>
          <p:cNvSpPr/>
          <p:nvPr/>
        </p:nvSpPr>
        <p:spPr>
          <a:xfrm>
            <a:off x="4726536" y="3574917"/>
            <a:ext cx="3408600" cy="229200"/>
          </a:xfrm>
          <a:prstGeom prst="rect">
            <a:avLst/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</a:t>
            </a:r>
            <a:r>
              <a:rPr lang="es" sz="14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7" name="Google Shape;737;p76"/>
          <p:cNvSpPr/>
          <p:nvPr/>
        </p:nvSpPr>
        <p:spPr>
          <a:xfrm>
            <a:off x="4649577" y="3508238"/>
            <a:ext cx="183300" cy="1479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8" name="Google Shape;738;p76"/>
          <p:cNvSpPr txBox="1"/>
          <p:nvPr/>
        </p:nvSpPr>
        <p:spPr>
          <a:xfrm>
            <a:off x="4711765" y="3850432"/>
            <a:ext cx="3408600" cy="646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date, accumulated_vaccinations, new_cases_after_21, new_cases_after_60 and new_cases_after_120.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77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77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77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77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77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77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77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77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77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2" name="Google Shape;752;p77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3" name="Google Shape;753;p77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77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5" name="Google Shape;755;p77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SQL vs NoSQL Analysis</a:t>
            </a:r>
            <a:endParaRPr/>
          </a:p>
        </p:txBody>
      </p:sp>
      <p:sp>
        <p:nvSpPr>
          <p:cNvPr id="756" name="Google Shape;756;p77"/>
          <p:cNvSpPr/>
          <p:nvPr/>
        </p:nvSpPr>
        <p:spPr>
          <a:xfrm>
            <a:off x="6418500" y="1896525"/>
            <a:ext cx="1806900" cy="17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Lengthier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query with more operations and thus more room for </a:t>
            </a: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mistakes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Complexity is higher 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 a lookup operation needs</a:t>
            </a:r>
            <a:r>
              <a:rPr lang="es" sz="12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to be performed multiple times</a:t>
            </a:r>
            <a:endParaRPr/>
          </a:p>
        </p:txBody>
      </p:sp>
      <p:sp>
        <p:nvSpPr>
          <p:cNvPr id="757" name="Google Shape;757;p77"/>
          <p:cNvSpPr/>
          <p:nvPr/>
        </p:nvSpPr>
        <p:spPr>
          <a:xfrm>
            <a:off x="4750950" y="1900375"/>
            <a:ext cx="16677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Compared to the SQL query addressing the same question, the NoSQL query would be </a:t>
            </a: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better able to handle changes 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by data providers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58" name="Google Shape;758;p77"/>
          <p:cNvGrpSpPr/>
          <p:nvPr/>
        </p:nvGrpSpPr>
        <p:grpSpPr>
          <a:xfrm>
            <a:off x="918452" y="1282901"/>
            <a:ext cx="2786174" cy="440367"/>
            <a:chOff x="1161325" y="1519150"/>
            <a:chExt cx="2702400" cy="501900"/>
          </a:xfrm>
        </p:grpSpPr>
        <p:sp>
          <p:nvSpPr>
            <p:cNvPr id="759" name="Google Shape;759;p77"/>
            <p:cNvSpPr/>
            <p:nvPr/>
          </p:nvSpPr>
          <p:spPr>
            <a:xfrm>
              <a:off x="1161325" y="1519150"/>
              <a:ext cx="2702400" cy="501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77"/>
            <p:cNvSpPr txBox="1"/>
            <p:nvPr/>
          </p:nvSpPr>
          <p:spPr>
            <a:xfrm>
              <a:off x="1211247" y="1590247"/>
              <a:ext cx="939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61" name="Google Shape;761;p77"/>
          <p:cNvGrpSpPr/>
          <p:nvPr/>
        </p:nvGrpSpPr>
        <p:grpSpPr>
          <a:xfrm flipH="1">
            <a:off x="4887889" y="1063241"/>
            <a:ext cx="2873462" cy="440367"/>
            <a:chOff x="1161325" y="1519150"/>
            <a:chExt cx="2702400" cy="501900"/>
          </a:xfrm>
        </p:grpSpPr>
        <p:sp>
          <p:nvSpPr>
            <p:cNvPr id="762" name="Google Shape;762;p77"/>
            <p:cNvSpPr/>
            <p:nvPr/>
          </p:nvSpPr>
          <p:spPr>
            <a:xfrm>
              <a:off x="1161325" y="1519150"/>
              <a:ext cx="2702400" cy="501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77"/>
            <p:cNvSpPr txBox="1"/>
            <p:nvPr/>
          </p:nvSpPr>
          <p:spPr>
            <a:xfrm>
              <a:off x="2573749" y="1595800"/>
              <a:ext cx="939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NoSQL </a:t>
              </a:r>
              <a:endPara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64" name="Google Shape;764;p77"/>
          <p:cNvSpPr/>
          <p:nvPr/>
        </p:nvSpPr>
        <p:spPr>
          <a:xfrm>
            <a:off x="991037" y="3927288"/>
            <a:ext cx="72345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One of the most important things about a query is its </a:t>
            </a: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readability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and the NoSQL aggregation step by step flow, while much longer, addresses this much better. </a:t>
            </a:r>
            <a:endParaRPr sz="12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65" name="Google Shape;765;p77"/>
          <p:cNvGrpSpPr/>
          <p:nvPr/>
        </p:nvGrpSpPr>
        <p:grpSpPr>
          <a:xfrm>
            <a:off x="1014641" y="3453922"/>
            <a:ext cx="7097313" cy="505112"/>
            <a:chOff x="1161325" y="1519150"/>
            <a:chExt cx="2702400" cy="501900"/>
          </a:xfrm>
        </p:grpSpPr>
        <p:sp>
          <p:nvSpPr>
            <p:cNvPr id="766" name="Google Shape;766;p77"/>
            <p:cNvSpPr/>
            <p:nvPr/>
          </p:nvSpPr>
          <p:spPr>
            <a:xfrm>
              <a:off x="1161325" y="1519150"/>
              <a:ext cx="2702400" cy="501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77"/>
            <p:cNvSpPr txBox="1"/>
            <p:nvPr/>
          </p:nvSpPr>
          <p:spPr>
            <a:xfrm>
              <a:off x="2042875" y="1595799"/>
              <a:ext cx="939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6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Overall</a:t>
              </a:r>
              <a:r>
                <a:rPr lang="es" sz="18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endParaRPr sz="18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768" name="Google Shape;768;p77"/>
          <p:cNvSpPr/>
          <p:nvPr/>
        </p:nvSpPr>
        <p:spPr>
          <a:xfrm>
            <a:off x="991037" y="2129721"/>
            <a:ext cx="13482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Significantly </a:t>
            </a: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shorter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query, lesser operations necessary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9" name="Google Shape;769;p77"/>
          <p:cNvSpPr/>
          <p:nvPr/>
        </p:nvSpPr>
        <p:spPr>
          <a:xfrm>
            <a:off x="2364751" y="2125125"/>
            <a:ext cx="18903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lead function </a:t>
            </a:r>
            <a:r>
              <a:rPr lang="es" sz="12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assumes</a:t>
            </a: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that the there will always be 4 rows of data for each date for Germany, based off the 4 vaccines types it has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70" name="Google Shape;770;p77"/>
          <p:cNvSpPr/>
          <p:nvPr/>
        </p:nvSpPr>
        <p:spPr>
          <a:xfrm>
            <a:off x="991037" y="1828968"/>
            <a:ext cx="1272000" cy="287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endParaRPr sz="14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1" name="Google Shape;771;p77"/>
          <p:cNvSpPr/>
          <p:nvPr/>
        </p:nvSpPr>
        <p:spPr>
          <a:xfrm>
            <a:off x="2400310" y="1820336"/>
            <a:ext cx="1272000" cy="287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</a:t>
            </a:r>
            <a:endParaRPr sz="14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2" name="Google Shape;772;p77"/>
          <p:cNvSpPr/>
          <p:nvPr/>
        </p:nvSpPr>
        <p:spPr>
          <a:xfrm>
            <a:off x="4924456" y="1589025"/>
            <a:ext cx="1272000" cy="287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endParaRPr sz="14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3" name="Google Shape;773;p77"/>
          <p:cNvSpPr/>
          <p:nvPr/>
        </p:nvSpPr>
        <p:spPr>
          <a:xfrm>
            <a:off x="6460242" y="1585656"/>
            <a:ext cx="1272000" cy="287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</a:t>
            </a:r>
            <a:endParaRPr sz="14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4" name="Google Shape;774;p77" descr="Pro free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3561" y="1817625"/>
            <a:ext cx="293106" cy="293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77" descr="Cons free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20703" y="1819906"/>
            <a:ext cx="297517" cy="297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6" name="Google Shape;776;p77" descr="Pro free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1147" y="1576915"/>
            <a:ext cx="293106" cy="293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77" descr="Cons free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8289" y="1579196"/>
            <a:ext cx="297517" cy="297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78"/>
          <p:cNvSpPr/>
          <p:nvPr/>
        </p:nvSpPr>
        <p:spPr>
          <a:xfrm>
            <a:off x="0" y="0"/>
            <a:ext cx="4616700" cy="5143500"/>
          </a:xfrm>
          <a:prstGeom prst="rect">
            <a:avLst/>
          </a:prstGeom>
          <a:solidFill>
            <a:srgbClr val="3E60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78"/>
          <p:cNvSpPr/>
          <p:nvPr/>
        </p:nvSpPr>
        <p:spPr>
          <a:xfrm>
            <a:off x="1230438" y="1038778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78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78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78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78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78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78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78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1" name="Google Shape;791;p78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2" name="Google Shape;792;p78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78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78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5" name="Google Shape;795;p78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6" name="Google Shape;796;p78"/>
          <p:cNvSpPr/>
          <p:nvPr/>
        </p:nvSpPr>
        <p:spPr>
          <a:xfrm>
            <a:off x="1280695" y="1083333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BAC8D3"/>
          </a:solidFill>
          <a:ln w="25400" cap="flat" cmpd="sng">
            <a:solidFill>
              <a:srgbClr val="BAC8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Structure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7" name="Google Shape;797;p78"/>
          <p:cNvSpPr txBox="1"/>
          <p:nvPr/>
        </p:nvSpPr>
        <p:spPr>
          <a:xfrm>
            <a:off x="1230450" y="1547150"/>
            <a:ext cx="32340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 predefined schema. Is table based, with clearly defined rows and columns.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78"/>
          <p:cNvSpPr txBox="1"/>
          <p:nvPr/>
        </p:nvSpPr>
        <p:spPr>
          <a:xfrm>
            <a:off x="4877625" y="1470950"/>
            <a:ext cx="29856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Has dynamic schema for unstructured data. No standard schema definitions to adhere to, very flexible.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9" name="Google Shape;799;p78"/>
          <p:cNvSpPr/>
          <p:nvPr/>
        </p:nvSpPr>
        <p:spPr>
          <a:xfrm>
            <a:off x="1230438" y="2194128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78"/>
          <p:cNvSpPr/>
          <p:nvPr/>
        </p:nvSpPr>
        <p:spPr>
          <a:xfrm>
            <a:off x="1280695" y="2238670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Scalability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1" name="Google Shape;801;p78"/>
          <p:cNvSpPr txBox="1"/>
          <p:nvPr/>
        </p:nvSpPr>
        <p:spPr>
          <a:xfrm>
            <a:off x="1280700" y="2772400"/>
            <a:ext cx="32340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Vertically Scalable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2" name="Google Shape;802;p78"/>
          <p:cNvSpPr txBox="1"/>
          <p:nvPr/>
        </p:nvSpPr>
        <p:spPr>
          <a:xfrm>
            <a:off x="4989125" y="2620000"/>
            <a:ext cx="29856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Horizontally Scalable, </a:t>
            </a:r>
            <a:r>
              <a:rPr lang="es" sz="1200">
                <a:solidFill>
                  <a:schemeClr val="dk1"/>
                </a:solidFill>
              </a:rPr>
              <a:t>can become larger and more powerful. Preferred choice for large or constantly evolving data sets.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3" name="Google Shape;803;p78"/>
          <p:cNvSpPr/>
          <p:nvPr/>
        </p:nvSpPr>
        <p:spPr>
          <a:xfrm>
            <a:off x="1280695" y="3409345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BAC8D3"/>
          </a:solidFill>
          <a:ln w="25400" cap="flat" cmpd="sng">
            <a:solidFill>
              <a:srgbClr val="BAC8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Flexibility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4" name="Google Shape;804;p78"/>
          <p:cNvSpPr/>
          <p:nvPr/>
        </p:nvSpPr>
        <p:spPr>
          <a:xfrm>
            <a:off x="1230438" y="3364790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78"/>
          <p:cNvSpPr txBox="1"/>
          <p:nvPr/>
        </p:nvSpPr>
        <p:spPr>
          <a:xfrm>
            <a:off x="1280700" y="3795950"/>
            <a:ext cx="3234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Rigid and must be defined before use. Inflexible and modifications are often difficult and labor-intensive.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6" name="Google Shape;806;p78"/>
          <p:cNvSpPr txBox="1"/>
          <p:nvPr/>
        </p:nvSpPr>
        <p:spPr>
          <a:xfrm>
            <a:off x="5049500" y="3801150"/>
            <a:ext cx="2985600" cy="11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Less structured and confined. Allows users to continuously add new features and functionality into their systems.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2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78"/>
          <p:cNvSpPr txBox="1">
            <a:spLocks noGrp="1"/>
          </p:cNvSpPr>
          <p:nvPr>
            <p:ph type="title"/>
          </p:nvPr>
        </p:nvSpPr>
        <p:spPr>
          <a:xfrm>
            <a:off x="10239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Relational vs</a:t>
            </a:r>
            <a:r>
              <a:rPr lang="es"/>
              <a:t> Non-Relational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79"/>
          <p:cNvSpPr/>
          <p:nvPr/>
        </p:nvSpPr>
        <p:spPr>
          <a:xfrm>
            <a:off x="0" y="0"/>
            <a:ext cx="4616700" cy="5143500"/>
          </a:xfrm>
          <a:prstGeom prst="rect">
            <a:avLst/>
          </a:prstGeom>
          <a:solidFill>
            <a:srgbClr val="3E60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79"/>
          <p:cNvSpPr/>
          <p:nvPr/>
        </p:nvSpPr>
        <p:spPr>
          <a:xfrm>
            <a:off x="1230438" y="1191178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A5B7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79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79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79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79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79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79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79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79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79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3" name="Google Shape;823;p79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4" name="Google Shape;824;p79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5" name="Google Shape;825;p79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6" name="Google Shape;826;p79"/>
          <p:cNvSpPr txBox="1">
            <a:spLocks noGrp="1"/>
          </p:cNvSpPr>
          <p:nvPr>
            <p:ph type="title"/>
          </p:nvPr>
        </p:nvSpPr>
        <p:spPr>
          <a:xfrm>
            <a:off x="10239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Relational vs</a:t>
            </a:r>
            <a:r>
              <a:rPr lang="es"/>
              <a:t> Non-Relational</a:t>
            </a:r>
            <a:endParaRPr/>
          </a:p>
        </p:txBody>
      </p:sp>
      <p:sp>
        <p:nvSpPr>
          <p:cNvPr id="827" name="Google Shape;827;p79"/>
          <p:cNvSpPr/>
          <p:nvPr/>
        </p:nvSpPr>
        <p:spPr>
          <a:xfrm>
            <a:off x="1280695" y="1235733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BAC8D3"/>
          </a:solidFill>
          <a:ln w="25400" cap="flat" cmpd="sng">
            <a:solidFill>
              <a:srgbClr val="BAC8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Performance &amp; Speed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8" name="Google Shape;828;p79"/>
          <p:cNvSpPr txBox="1"/>
          <p:nvPr/>
        </p:nvSpPr>
        <p:spPr>
          <a:xfrm>
            <a:off x="1230450" y="1623350"/>
            <a:ext cx="3234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Gets slower when database size gets larger. Best used for databases with a smaller volume.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9" name="Google Shape;829;p79"/>
          <p:cNvSpPr txBox="1"/>
          <p:nvPr/>
        </p:nvSpPr>
        <p:spPr>
          <a:xfrm>
            <a:off x="4877625" y="1623350"/>
            <a:ext cx="2985600" cy="11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Able to handle large unstructured data faster. Can query in a manner that is capable of handling a greater workload.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2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0" name="Google Shape;830;p79"/>
          <p:cNvSpPr/>
          <p:nvPr/>
        </p:nvSpPr>
        <p:spPr>
          <a:xfrm>
            <a:off x="1230438" y="2575128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79"/>
          <p:cNvSpPr/>
          <p:nvPr/>
        </p:nvSpPr>
        <p:spPr>
          <a:xfrm>
            <a:off x="1280695" y="2619670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CAP Theorem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2" name="Google Shape;832;p79"/>
          <p:cNvSpPr txBox="1"/>
          <p:nvPr/>
        </p:nvSpPr>
        <p:spPr>
          <a:xfrm>
            <a:off x="1280700" y="3001000"/>
            <a:ext cx="3234000" cy="11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s" sz="12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Consistency and Availability</a:t>
            </a: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b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presented will be consistent between all working nodes. Allows users to make any read or write request from any node, while ensuring the data is consistent.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79"/>
          <p:cNvSpPr txBox="1"/>
          <p:nvPr/>
        </p:nvSpPr>
        <p:spPr>
          <a:xfrm>
            <a:off x="4693025" y="3001000"/>
            <a:ext cx="33579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Consistency and Partition tolerance</a:t>
            </a:r>
            <a:b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consistent view of the database is available for all users. With Partition tolerance, database is able to continue functioning despite any number of breakdowns between the nodes.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2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80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80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80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80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80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80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80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5" name="Google Shape;845;p80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80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7" name="Google Shape;847;p80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8" name="Google Shape;848;p80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9" name="Google Shape;849;p80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50" name="Google Shape;850;p80"/>
          <p:cNvGrpSpPr/>
          <p:nvPr/>
        </p:nvGrpSpPr>
        <p:grpSpPr>
          <a:xfrm>
            <a:off x="-2525073" y="264147"/>
            <a:ext cx="5043427" cy="5041731"/>
            <a:chOff x="-4020305" y="-481609"/>
            <a:chExt cx="8027100" cy="8024400"/>
          </a:xfrm>
        </p:grpSpPr>
        <p:sp>
          <p:nvSpPr>
            <p:cNvPr id="851" name="Google Shape;851;p80"/>
            <p:cNvSpPr/>
            <p:nvPr/>
          </p:nvSpPr>
          <p:spPr>
            <a:xfrm rot="-9529159">
              <a:off x="-2810540" y="679761"/>
              <a:ext cx="5671858" cy="5701776"/>
            </a:xfrm>
            <a:prstGeom prst="blockArc">
              <a:avLst>
                <a:gd name="adj1" fmla="val 4110441"/>
                <a:gd name="adj2" fmla="val 5882472"/>
                <a:gd name="adj3" fmla="val 24989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80"/>
            <p:cNvSpPr/>
            <p:nvPr/>
          </p:nvSpPr>
          <p:spPr>
            <a:xfrm rot="-7447174">
              <a:off x="-2810613" y="679833"/>
              <a:ext cx="5671913" cy="5701783"/>
            </a:xfrm>
            <a:prstGeom prst="blockArc">
              <a:avLst>
                <a:gd name="adj1" fmla="val 4110441"/>
                <a:gd name="adj2" fmla="val 6280034"/>
                <a:gd name="adj3" fmla="val 24986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80"/>
            <p:cNvSpPr/>
            <p:nvPr/>
          </p:nvSpPr>
          <p:spPr>
            <a:xfrm rot="-914414">
              <a:off x="-2842743" y="679615"/>
              <a:ext cx="5672075" cy="5701912"/>
            </a:xfrm>
            <a:prstGeom prst="blockArc">
              <a:avLst>
                <a:gd name="adj1" fmla="val 4552401"/>
                <a:gd name="adj2" fmla="val 6280034"/>
                <a:gd name="adj3" fmla="val 24986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80"/>
            <p:cNvSpPr/>
            <p:nvPr/>
          </p:nvSpPr>
          <p:spPr>
            <a:xfrm rot="-2922327">
              <a:off x="-2842737" y="679623"/>
              <a:ext cx="5671964" cy="5701936"/>
            </a:xfrm>
            <a:prstGeom prst="blockArc">
              <a:avLst>
                <a:gd name="adj1" fmla="val 4424079"/>
                <a:gd name="adj2" fmla="val 6280034"/>
                <a:gd name="adj3" fmla="val 24986"/>
              </a:avLst>
            </a:prstGeom>
            <a:solidFill>
              <a:srgbClr val="A5B7C6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5" name="Google Shape;855;p80"/>
          <p:cNvSpPr txBox="1"/>
          <p:nvPr/>
        </p:nvSpPr>
        <p:spPr>
          <a:xfrm>
            <a:off x="807927" y="1954112"/>
            <a:ext cx="740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b="1">
                <a:solidFill>
                  <a:schemeClr val="lt1"/>
                </a:solidFill>
              </a:rPr>
              <a:t>Data Types</a:t>
            </a:r>
            <a:endParaRPr sz="105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80"/>
          <p:cNvSpPr txBox="1"/>
          <p:nvPr/>
        </p:nvSpPr>
        <p:spPr>
          <a:xfrm>
            <a:off x="519620" y="3572775"/>
            <a:ext cx="1079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b="1">
                <a:solidFill>
                  <a:schemeClr val="lt1"/>
                </a:solidFill>
              </a:rPr>
              <a:t>Real-Time</a:t>
            </a:r>
            <a:endParaRPr sz="1050" b="1">
              <a:solidFill>
                <a:schemeClr val="lt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b="1">
                <a:solidFill>
                  <a:schemeClr val="lt1"/>
                </a:solidFill>
              </a:rPr>
              <a:t>Data</a:t>
            </a:r>
            <a:endParaRPr sz="1050" b="1">
              <a:solidFill>
                <a:schemeClr val="lt1"/>
              </a:solidFill>
            </a:endParaRPr>
          </a:p>
        </p:txBody>
      </p:sp>
      <p:sp>
        <p:nvSpPr>
          <p:cNvPr id="857" name="Google Shape;857;p80"/>
          <p:cNvSpPr txBox="1"/>
          <p:nvPr/>
        </p:nvSpPr>
        <p:spPr>
          <a:xfrm>
            <a:off x="885" y="4059851"/>
            <a:ext cx="7407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b="1">
                <a:solidFill>
                  <a:schemeClr val="lt1"/>
                </a:solidFill>
              </a:rPr>
              <a:t>Capacity</a:t>
            </a:r>
            <a:endParaRPr sz="105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8" name="Google Shape;858;p80"/>
          <p:cNvGrpSpPr/>
          <p:nvPr/>
        </p:nvGrpSpPr>
        <p:grpSpPr>
          <a:xfrm>
            <a:off x="1411508" y="1649119"/>
            <a:ext cx="434148" cy="148530"/>
            <a:chOff x="901719" y="858903"/>
            <a:chExt cx="1442831" cy="236400"/>
          </a:xfrm>
        </p:grpSpPr>
        <p:grpSp>
          <p:nvGrpSpPr>
            <p:cNvPr id="859" name="Google Shape;859;p80"/>
            <p:cNvGrpSpPr/>
            <p:nvPr/>
          </p:nvGrpSpPr>
          <p:grpSpPr>
            <a:xfrm>
              <a:off x="901719" y="858903"/>
              <a:ext cx="236700" cy="236400"/>
              <a:chOff x="3080084" y="1626669"/>
              <a:chExt cx="236700" cy="236400"/>
            </a:xfrm>
          </p:grpSpPr>
          <p:sp>
            <p:nvSpPr>
              <p:cNvPr id="860" name="Google Shape;860;p80"/>
              <p:cNvSpPr/>
              <p:nvPr/>
            </p:nvSpPr>
            <p:spPr>
              <a:xfrm>
                <a:off x="3080084" y="1626669"/>
                <a:ext cx="236700" cy="2364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80"/>
              <p:cNvSpPr/>
              <p:nvPr/>
            </p:nvSpPr>
            <p:spPr>
              <a:xfrm>
                <a:off x="3157087" y="1694046"/>
                <a:ext cx="86700" cy="86700"/>
              </a:xfrm>
              <a:prstGeom prst="ellipse">
                <a:avLst/>
              </a:prstGeom>
              <a:solidFill>
                <a:srgbClr val="0C4767"/>
              </a:solidFill>
              <a:ln w="25400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62" name="Google Shape;862;p80"/>
            <p:cNvCxnSpPr/>
            <p:nvPr/>
          </p:nvCxnSpPr>
          <p:spPr>
            <a:xfrm>
              <a:off x="1065350" y="969594"/>
              <a:ext cx="1279200" cy="0"/>
            </a:xfrm>
            <a:prstGeom prst="straightConnector1">
              <a:avLst/>
            </a:prstGeom>
            <a:noFill/>
            <a:ln w="2857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863" name="Google Shape;863;p80"/>
          <p:cNvSpPr/>
          <p:nvPr/>
        </p:nvSpPr>
        <p:spPr>
          <a:xfrm>
            <a:off x="1848548" y="1522575"/>
            <a:ext cx="1028100" cy="439500"/>
          </a:xfrm>
          <a:prstGeom prst="rect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80"/>
          <p:cNvSpPr/>
          <p:nvPr/>
        </p:nvSpPr>
        <p:spPr>
          <a:xfrm>
            <a:off x="1860091" y="1511814"/>
            <a:ext cx="90600" cy="439500"/>
          </a:xfrm>
          <a:prstGeom prst="rect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5" name="Google Shape;865;p80" descr="Numeric free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6452" y="1633965"/>
            <a:ext cx="308659" cy="30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80" descr="Genetics free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4709" y="3353854"/>
            <a:ext cx="296718" cy="296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80" descr="Decision making free 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13" y="3753454"/>
            <a:ext cx="306396" cy="306399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80"/>
          <p:cNvSpPr txBox="1"/>
          <p:nvPr/>
        </p:nvSpPr>
        <p:spPr>
          <a:xfrm>
            <a:off x="1960325" y="1523825"/>
            <a:ext cx="10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type of data?</a:t>
            </a:r>
            <a:endParaRPr sz="95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9" name="Google Shape;869;p80"/>
          <p:cNvSpPr txBox="1"/>
          <p:nvPr/>
        </p:nvSpPr>
        <p:spPr>
          <a:xfrm>
            <a:off x="2154003" y="2542313"/>
            <a:ext cx="923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much data?</a:t>
            </a:r>
            <a:endParaRPr sz="95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70" name="Google Shape;870;p80"/>
          <p:cNvGrpSpPr/>
          <p:nvPr/>
        </p:nvGrpSpPr>
        <p:grpSpPr>
          <a:xfrm>
            <a:off x="1299401" y="3467914"/>
            <a:ext cx="148719" cy="148530"/>
            <a:chOff x="3080084" y="1626669"/>
            <a:chExt cx="236700" cy="236400"/>
          </a:xfrm>
        </p:grpSpPr>
        <p:sp>
          <p:nvSpPr>
            <p:cNvPr id="871" name="Google Shape;871;p80"/>
            <p:cNvSpPr/>
            <p:nvPr/>
          </p:nvSpPr>
          <p:spPr>
            <a:xfrm>
              <a:off x="3080084" y="1626669"/>
              <a:ext cx="236700" cy="236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80"/>
            <p:cNvSpPr/>
            <p:nvPr/>
          </p:nvSpPr>
          <p:spPr>
            <a:xfrm>
              <a:off x="3157087" y="1694046"/>
              <a:ext cx="86700" cy="86700"/>
            </a:xfrm>
            <a:prstGeom prst="ellipse">
              <a:avLst/>
            </a:prstGeom>
            <a:solidFill>
              <a:srgbClr val="0C4767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73" name="Google Shape;873;p80"/>
          <p:cNvCxnSpPr/>
          <p:nvPr/>
        </p:nvCxnSpPr>
        <p:spPr>
          <a:xfrm>
            <a:off x="1402126" y="3537417"/>
            <a:ext cx="434100" cy="0"/>
          </a:xfrm>
          <a:prstGeom prst="straightConnector1">
            <a:avLst/>
          </a:prstGeom>
          <a:noFill/>
          <a:ln w="2857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4" name="Google Shape;874;p80"/>
          <p:cNvSpPr/>
          <p:nvPr/>
        </p:nvSpPr>
        <p:spPr>
          <a:xfrm>
            <a:off x="1845141" y="3329265"/>
            <a:ext cx="90600" cy="439500"/>
          </a:xfrm>
          <a:prstGeom prst="rect">
            <a:avLst/>
          </a:prstGeom>
          <a:solidFill>
            <a:srgbClr val="7CFF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80"/>
          <p:cNvSpPr/>
          <p:nvPr/>
        </p:nvSpPr>
        <p:spPr>
          <a:xfrm>
            <a:off x="1836495" y="3327791"/>
            <a:ext cx="923400" cy="439500"/>
          </a:xfrm>
          <a:prstGeom prst="rect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6" name="Google Shape;876;p80"/>
          <p:cNvGrpSpPr/>
          <p:nvPr/>
        </p:nvGrpSpPr>
        <p:grpSpPr>
          <a:xfrm>
            <a:off x="569567" y="4276846"/>
            <a:ext cx="906531" cy="148530"/>
            <a:chOff x="901719" y="858903"/>
            <a:chExt cx="1442831" cy="236400"/>
          </a:xfrm>
        </p:grpSpPr>
        <p:grpSp>
          <p:nvGrpSpPr>
            <p:cNvPr id="877" name="Google Shape;877;p80"/>
            <p:cNvGrpSpPr/>
            <p:nvPr/>
          </p:nvGrpSpPr>
          <p:grpSpPr>
            <a:xfrm>
              <a:off x="901719" y="858903"/>
              <a:ext cx="236700" cy="236400"/>
              <a:chOff x="3080084" y="1626669"/>
              <a:chExt cx="236700" cy="236400"/>
            </a:xfrm>
          </p:grpSpPr>
          <p:sp>
            <p:nvSpPr>
              <p:cNvPr id="878" name="Google Shape;878;p80"/>
              <p:cNvSpPr/>
              <p:nvPr/>
            </p:nvSpPr>
            <p:spPr>
              <a:xfrm>
                <a:off x="3080084" y="1626669"/>
                <a:ext cx="236700" cy="2364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80"/>
              <p:cNvSpPr/>
              <p:nvPr/>
            </p:nvSpPr>
            <p:spPr>
              <a:xfrm>
                <a:off x="3157087" y="1694046"/>
                <a:ext cx="86700" cy="86700"/>
              </a:xfrm>
              <a:prstGeom prst="ellipse">
                <a:avLst/>
              </a:prstGeom>
              <a:solidFill>
                <a:srgbClr val="0C4767"/>
              </a:solidFill>
              <a:ln w="25400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80" name="Google Shape;880;p80"/>
            <p:cNvCxnSpPr/>
            <p:nvPr/>
          </p:nvCxnSpPr>
          <p:spPr>
            <a:xfrm>
              <a:off x="1065350" y="969594"/>
              <a:ext cx="1279200" cy="0"/>
            </a:xfrm>
            <a:prstGeom prst="straightConnector1">
              <a:avLst/>
            </a:prstGeom>
            <a:noFill/>
            <a:ln w="2857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881" name="Google Shape;881;p80"/>
          <p:cNvSpPr/>
          <p:nvPr/>
        </p:nvSpPr>
        <p:spPr>
          <a:xfrm>
            <a:off x="1475379" y="4139560"/>
            <a:ext cx="1272000" cy="439500"/>
          </a:xfrm>
          <a:prstGeom prst="rect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80"/>
          <p:cNvSpPr txBox="1"/>
          <p:nvPr/>
        </p:nvSpPr>
        <p:spPr>
          <a:xfrm>
            <a:off x="1528475" y="4094212"/>
            <a:ext cx="1278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much resources do we have?</a:t>
            </a:r>
            <a:endParaRPr sz="95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3" name="Google Shape;883;p80"/>
          <p:cNvSpPr/>
          <p:nvPr/>
        </p:nvSpPr>
        <p:spPr>
          <a:xfrm>
            <a:off x="1483914" y="4139945"/>
            <a:ext cx="90600" cy="439500"/>
          </a:xfrm>
          <a:prstGeom prst="rect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80"/>
          <p:cNvSpPr txBox="1"/>
          <p:nvPr/>
        </p:nvSpPr>
        <p:spPr>
          <a:xfrm>
            <a:off x="885" y="2425114"/>
            <a:ext cx="8037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50" b="1">
                <a:latin typeface="Roboto"/>
                <a:ea typeface="Roboto"/>
                <a:cs typeface="Roboto"/>
                <a:sym typeface="Roboto"/>
              </a:rPr>
              <a:t>4 factors to consider</a:t>
            </a:r>
            <a:endParaRPr sz="115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80"/>
          <p:cNvSpPr txBox="1"/>
          <p:nvPr/>
        </p:nvSpPr>
        <p:spPr>
          <a:xfrm>
            <a:off x="1920374" y="3283525"/>
            <a:ext cx="10791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Do we need real-time </a:t>
            </a:r>
            <a:endParaRPr sz="95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data?</a:t>
            </a:r>
            <a:endParaRPr sz="95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6" name="Google Shape;886;p80"/>
          <p:cNvSpPr/>
          <p:nvPr/>
        </p:nvSpPr>
        <p:spPr>
          <a:xfrm rot="-4578817">
            <a:off x="-1984989" y="856448"/>
            <a:ext cx="3801235" cy="3821317"/>
          </a:xfrm>
          <a:prstGeom prst="blockArc">
            <a:avLst>
              <a:gd name="adj1" fmla="val 3855431"/>
              <a:gd name="adj2" fmla="val 5681710"/>
              <a:gd name="adj3" fmla="val 24761"/>
            </a:avLst>
          </a:prstGeom>
          <a:solidFill>
            <a:srgbClr val="A5B7C6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80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Best Model for WHO</a:t>
            </a:r>
            <a:endParaRPr/>
          </a:p>
        </p:txBody>
      </p:sp>
      <p:sp>
        <p:nvSpPr>
          <p:cNvPr id="888" name="Google Shape;888;p80"/>
          <p:cNvSpPr/>
          <p:nvPr/>
        </p:nvSpPr>
        <p:spPr>
          <a:xfrm>
            <a:off x="1845141" y="3329264"/>
            <a:ext cx="90600" cy="439500"/>
          </a:xfrm>
          <a:prstGeom prst="rect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80"/>
          <p:cNvSpPr txBox="1"/>
          <p:nvPr/>
        </p:nvSpPr>
        <p:spPr>
          <a:xfrm>
            <a:off x="3216075" y="1519195"/>
            <a:ext cx="2241300" cy="13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WHO manages and maintains a wide range of data from many different sources. This might result in inconsistent rows and columns for different datasets.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0" name="Google Shape;890;p80"/>
          <p:cNvSpPr/>
          <p:nvPr/>
        </p:nvSpPr>
        <p:spPr>
          <a:xfrm>
            <a:off x="3235652" y="1221512"/>
            <a:ext cx="2183700" cy="29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1" name="Google Shape;891;p80"/>
          <p:cNvSpPr txBox="1"/>
          <p:nvPr/>
        </p:nvSpPr>
        <p:spPr>
          <a:xfrm>
            <a:off x="3228652" y="1216838"/>
            <a:ext cx="218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Types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2" name="Google Shape;892;p80"/>
          <p:cNvSpPr txBox="1"/>
          <p:nvPr/>
        </p:nvSpPr>
        <p:spPr>
          <a:xfrm>
            <a:off x="6373675" y="1523174"/>
            <a:ext cx="2241300" cy="15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WHO deals with a large volume of data, since information on vaccinations and COVID-19 cases from various countries are updated on a daily basis.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3" name="Google Shape;893;p80"/>
          <p:cNvSpPr/>
          <p:nvPr/>
        </p:nvSpPr>
        <p:spPr>
          <a:xfrm>
            <a:off x="6419583" y="1199852"/>
            <a:ext cx="2183700" cy="295800"/>
          </a:xfrm>
          <a:prstGeom prst="roundRect">
            <a:avLst>
              <a:gd name="adj" fmla="val 16667"/>
            </a:avLst>
          </a:prstGeom>
          <a:solidFill>
            <a:srgbClr val="A5B7C6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4" name="Google Shape;894;p80"/>
          <p:cNvSpPr txBox="1"/>
          <p:nvPr/>
        </p:nvSpPr>
        <p:spPr>
          <a:xfrm>
            <a:off x="6433233" y="1193841"/>
            <a:ext cx="218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Amount of Data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5" name="Google Shape;895;p80"/>
          <p:cNvSpPr/>
          <p:nvPr/>
        </p:nvSpPr>
        <p:spPr>
          <a:xfrm>
            <a:off x="3261395" y="3078932"/>
            <a:ext cx="2183700" cy="295800"/>
          </a:xfrm>
          <a:prstGeom prst="roundRect">
            <a:avLst>
              <a:gd name="adj" fmla="val 16667"/>
            </a:avLst>
          </a:prstGeom>
          <a:solidFill>
            <a:srgbClr val="A5A6A7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6" name="Google Shape;896;p80"/>
          <p:cNvSpPr txBox="1"/>
          <p:nvPr/>
        </p:nvSpPr>
        <p:spPr>
          <a:xfrm>
            <a:off x="3228520" y="3072909"/>
            <a:ext cx="218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Capacity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7" name="Google Shape;897;p80"/>
          <p:cNvSpPr txBox="1"/>
          <p:nvPr/>
        </p:nvSpPr>
        <p:spPr>
          <a:xfrm>
            <a:off x="3235500" y="3428675"/>
            <a:ext cx="2404800" cy="11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team believes that WHO has the capacity and manpower necessary to employ non-relational databases.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8" name="Google Shape;898;p80"/>
          <p:cNvSpPr/>
          <p:nvPr/>
        </p:nvSpPr>
        <p:spPr>
          <a:xfrm>
            <a:off x="6408596" y="3079110"/>
            <a:ext cx="2183700" cy="2958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9" name="Google Shape;899;p80"/>
          <p:cNvSpPr txBox="1"/>
          <p:nvPr/>
        </p:nvSpPr>
        <p:spPr>
          <a:xfrm>
            <a:off x="6419324" y="3093973"/>
            <a:ext cx="218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Real-Time Data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0" name="Google Shape;900;p80"/>
          <p:cNvSpPr txBox="1"/>
          <p:nvPr/>
        </p:nvSpPr>
        <p:spPr>
          <a:xfrm>
            <a:off x="6363622" y="3368706"/>
            <a:ext cx="2310300" cy="11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Dashboards are updated daily, using non-relational databases allows WHO handle a greater workload.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1" name="Google Shape;901;p80"/>
          <p:cNvSpPr txBox="1"/>
          <p:nvPr/>
        </p:nvSpPr>
        <p:spPr>
          <a:xfrm>
            <a:off x="904663" y="2795271"/>
            <a:ext cx="804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b="1">
                <a:solidFill>
                  <a:schemeClr val="lt1"/>
                </a:solidFill>
              </a:rPr>
              <a:t>Amount of Data</a:t>
            </a:r>
            <a:endParaRPr sz="105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2" name="Google Shape;902;p80" descr="Maintenance free icon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71650" y="2551439"/>
            <a:ext cx="270115" cy="2701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3" name="Google Shape;903;p80"/>
          <p:cNvGrpSpPr/>
          <p:nvPr/>
        </p:nvGrpSpPr>
        <p:grpSpPr>
          <a:xfrm>
            <a:off x="1519363" y="2674044"/>
            <a:ext cx="148719" cy="148530"/>
            <a:chOff x="3080084" y="1626669"/>
            <a:chExt cx="236700" cy="236400"/>
          </a:xfrm>
        </p:grpSpPr>
        <p:sp>
          <p:nvSpPr>
            <p:cNvPr id="904" name="Google Shape;904;p80"/>
            <p:cNvSpPr/>
            <p:nvPr/>
          </p:nvSpPr>
          <p:spPr>
            <a:xfrm>
              <a:off x="3080084" y="1626669"/>
              <a:ext cx="236700" cy="236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80"/>
            <p:cNvSpPr/>
            <p:nvPr/>
          </p:nvSpPr>
          <p:spPr>
            <a:xfrm>
              <a:off x="3157087" y="1694046"/>
              <a:ext cx="86700" cy="86700"/>
            </a:xfrm>
            <a:prstGeom prst="ellipse">
              <a:avLst/>
            </a:prstGeom>
            <a:solidFill>
              <a:srgbClr val="0C4767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06" name="Google Shape;906;p80"/>
          <p:cNvCxnSpPr/>
          <p:nvPr/>
        </p:nvCxnSpPr>
        <p:spPr>
          <a:xfrm>
            <a:off x="1622088" y="2743547"/>
            <a:ext cx="434100" cy="0"/>
          </a:xfrm>
          <a:prstGeom prst="straightConnector1">
            <a:avLst/>
          </a:prstGeom>
          <a:noFill/>
          <a:ln w="2857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7" name="Google Shape;907;p80"/>
          <p:cNvSpPr/>
          <p:nvPr/>
        </p:nvSpPr>
        <p:spPr>
          <a:xfrm>
            <a:off x="2056458" y="2533921"/>
            <a:ext cx="923400" cy="439500"/>
          </a:xfrm>
          <a:prstGeom prst="rect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80"/>
          <p:cNvSpPr/>
          <p:nvPr/>
        </p:nvSpPr>
        <p:spPr>
          <a:xfrm>
            <a:off x="2063391" y="2523789"/>
            <a:ext cx="90600" cy="439500"/>
          </a:xfrm>
          <a:prstGeom prst="rect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81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81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81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81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81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81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81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0" name="Google Shape;920;p81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1" name="Google Shape;921;p81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2" name="Google Shape;922;p81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3" name="Google Shape;923;p81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4" name="Google Shape;924;p81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5" name="Google Shape;925;p81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Limitations</a:t>
            </a:r>
            <a:endParaRPr/>
          </a:p>
        </p:txBody>
      </p:sp>
      <p:grpSp>
        <p:nvGrpSpPr>
          <p:cNvPr id="926" name="Google Shape;926;p81"/>
          <p:cNvGrpSpPr/>
          <p:nvPr/>
        </p:nvGrpSpPr>
        <p:grpSpPr>
          <a:xfrm>
            <a:off x="1902180" y="1037041"/>
            <a:ext cx="1198409" cy="1119756"/>
            <a:chOff x="1349827" y="1226456"/>
            <a:chExt cx="1988400" cy="1857900"/>
          </a:xfrm>
        </p:grpSpPr>
        <p:sp>
          <p:nvSpPr>
            <p:cNvPr id="927" name="Google Shape;927;p81"/>
            <p:cNvSpPr/>
            <p:nvPr/>
          </p:nvSpPr>
          <p:spPr>
            <a:xfrm>
              <a:off x="1349827" y="1226456"/>
              <a:ext cx="1988400" cy="1857900"/>
            </a:xfrm>
            <a:prstGeom prst="ellipse">
              <a:avLst/>
            </a:prstGeom>
            <a:noFill/>
            <a:ln w="25400" cap="flat" cmpd="sng">
              <a:solidFill>
                <a:srgbClr val="0C4564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8" name="Google Shape;928;p81"/>
            <p:cNvSpPr/>
            <p:nvPr/>
          </p:nvSpPr>
          <p:spPr>
            <a:xfrm>
              <a:off x="1451428" y="1291771"/>
              <a:ext cx="1785300" cy="1698300"/>
            </a:xfrm>
            <a:prstGeom prst="ellipse">
              <a:avLst/>
            </a:prstGeom>
            <a:solidFill>
              <a:srgbClr val="BAC8D3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29" name="Google Shape;929;p81"/>
          <p:cNvSpPr/>
          <p:nvPr/>
        </p:nvSpPr>
        <p:spPr>
          <a:xfrm>
            <a:off x="6153622" y="1076406"/>
            <a:ext cx="1076000" cy="1023565"/>
          </a:xfrm>
          <a:prstGeom prst="ellipse">
            <a:avLst/>
          </a:prstGeom>
          <a:solidFill>
            <a:srgbClr val="5F7D95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81"/>
          <p:cNvSpPr/>
          <p:nvPr/>
        </p:nvSpPr>
        <p:spPr>
          <a:xfrm>
            <a:off x="6092587" y="1018741"/>
            <a:ext cx="1198500" cy="1119900"/>
          </a:xfrm>
          <a:prstGeom prst="ellipse">
            <a:avLst/>
          </a:prstGeom>
          <a:noFill/>
          <a:ln w="25400" cap="flat" cmpd="sng">
            <a:solidFill>
              <a:srgbClr val="0C4564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31" name="Google Shape;931;p81"/>
          <p:cNvGrpSpPr/>
          <p:nvPr/>
        </p:nvGrpSpPr>
        <p:grpSpPr>
          <a:xfrm>
            <a:off x="3997385" y="1037041"/>
            <a:ext cx="1198409" cy="1119756"/>
            <a:chOff x="1349827" y="1226456"/>
            <a:chExt cx="1988400" cy="1857900"/>
          </a:xfrm>
        </p:grpSpPr>
        <p:sp>
          <p:nvSpPr>
            <p:cNvPr id="932" name="Google Shape;932;p81"/>
            <p:cNvSpPr/>
            <p:nvPr/>
          </p:nvSpPr>
          <p:spPr>
            <a:xfrm>
              <a:off x="1349827" y="1226456"/>
              <a:ext cx="1988400" cy="1857900"/>
            </a:xfrm>
            <a:prstGeom prst="ellipse">
              <a:avLst/>
            </a:prstGeom>
            <a:noFill/>
            <a:ln w="25400" cap="flat" cmpd="sng">
              <a:solidFill>
                <a:srgbClr val="0C4564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5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3" name="Google Shape;933;p81"/>
            <p:cNvSpPr/>
            <p:nvPr/>
          </p:nvSpPr>
          <p:spPr>
            <a:xfrm>
              <a:off x="1451428" y="1291771"/>
              <a:ext cx="1785300" cy="1698300"/>
            </a:xfrm>
            <a:prstGeom prst="ellipse">
              <a:avLst/>
            </a:prstGeom>
            <a:solidFill>
              <a:srgbClr val="869FB2"/>
            </a:solidFill>
            <a:ln w="25400" cap="flat" cmpd="sng">
              <a:solidFill>
                <a:srgbClr val="0C45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81"/>
          <p:cNvSpPr txBox="1"/>
          <p:nvPr/>
        </p:nvSpPr>
        <p:spPr>
          <a:xfrm>
            <a:off x="1172171" y="3922009"/>
            <a:ext cx="684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all this, the non-relational database model is still in its infancy stages and shows great potential</a:t>
            </a:r>
            <a:r>
              <a:rPr lang="es" sz="120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5" name="Google Shape;935;p81"/>
          <p:cNvSpPr txBox="1"/>
          <p:nvPr/>
        </p:nvSpPr>
        <p:spPr>
          <a:xfrm>
            <a:off x="1438747" y="2196558"/>
            <a:ext cx="2125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Roboto"/>
                <a:ea typeface="Roboto"/>
                <a:cs typeface="Roboto"/>
                <a:sym typeface="Roboto"/>
              </a:rPr>
              <a:t>Likely attributed to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Roboto"/>
                <a:ea typeface="Roboto"/>
                <a:cs typeface="Roboto"/>
                <a:sym typeface="Roboto"/>
              </a:rPr>
              <a:t>inconsistency of non-relational databases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6" name="Google Shape;936;p81"/>
          <p:cNvSpPr txBox="1"/>
          <p:nvPr/>
        </p:nvSpPr>
        <p:spPr>
          <a:xfrm>
            <a:off x="3533951" y="2196558"/>
            <a:ext cx="2125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More work must be performed to customize the queries for data retrieval, manipulation and exploration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7" name="Google Shape;937;p81"/>
          <p:cNvSpPr txBox="1"/>
          <p:nvPr/>
        </p:nvSpPr>
        <p:spPr>
          <a:xfrm>
            <a:off x="5746825" y="2196550"/>
            <a:ext cx="1868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Limited features which are usually present in relational databases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8" name="Google Shape;938;p81"/>
          <p:cNvSpPr/>
          <p:nvPr/>
        </p:nvSpPr>
        <p:spPr>
          <a:xfrm>
            <a:off x="1172170" y="3547708"/>
            <a:ext cx="6582600" cy="287100"/>
          </a:xfrm>
          <a:prstGeom prst="roundRect">
            <a:avLst>
              <a:gd name="adj" fmla="val 16667"/>
            </a:avLst>
          </a:prstGeom>
          <a:solidFill>
            <a:srgbClr val="0C4767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Inevitable Room for Growth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9" name="Google Shape;939;p81"/>
          <p:cNvSpPr/>
          <p:nvPr/>
        </p:nvSpPr>
        <p:spPr>
          <a:xfrm>
            <a:off x="1121913" y="3503153"/>
            <a:ext cx="66831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0C456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81"/>
          <p:cNvSpPr txBox="1"/>
          <p:nvPr/>
        </p:nvSpPr>
        <p:spPr>
          <a:xfrm>
            <a:off x="1989736" y="1243675"/>
            <a:ext cx="102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Low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Efficiency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1" name="Google Shape;941;p81"/>
          <p:cNvSpPr txBox="1"/>
          <p:nvPr/>
        </p:nvSpPr>
        <p:spPr>
          <a:xfrm>
            <a:off x="4021187" y="1306350"/>
            <a:ext cx="115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Structural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Inconsistency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2" name="Google Shape;942;p81"/>
          <p:cNvSpPr txBox="1"/>
          <p:nvPr/>
        </p:nvSpPr>
        <p:spPr>
          <a:xfrm>
            <a:off x="6180161" y="1289125"/>
            <a:ext cx="102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Lack of Support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82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b="1">
                <a:latin typeface="Roboto"/>
                <a:ea typeface="Roboto"/>
                <a:cs typeface="Roboto"/>
                <a:sym typeface="Roboto"/>
              </a:rPr>
              <a:t>Future Plans.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8" name="Google Shape;948;p82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To bridge the gaps we’ve identified.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82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82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82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82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82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82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82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6" name="Google Shape;956;p82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7" name="Google Shape;957;p82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8" name="Google Shape;958;p82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9" name="Google Shape;959;p82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0" name="Google Shape;960;p82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83"/>
          <p:cNvSpPr/>
          <p:nvPr/>
        </p:nvSpPr>
        <p:spPr>
          <a:xfrm>
            <a:off x="0" y="0"/>
            <a:ext cx="4616700" cy="5143500"/>
          </a:xfrm>
          <a:prstGeom prst="rect">
            <a:avLst/>
          </a:prstGeom>
          <a:solidFill>
            <a:srgbClr val="3E60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83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Future</a:t>
            </a:r>
            <a:r>
              <a:rPr lang="es"/>
              <a:t> </a:t>
            </a:r>
            <a:r>
              <a:rPr lang="es">
                <a:solidFill>
                  <a:srgbClr val="435D74"/>
                </a:solidFill>
              </a:rPr>
              <a:t>Plans</a:t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967" name="Google Shape;967;p83"/>
          <p:cNvSpPr/>
          <p:nvPr/>
        </p:nvSpPr>
        <p:spPr>
          <a:xfrm>
            <a:off x="205538" y="2030451"/>
            <a:ext cx="1908000" cy="9639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83"/>
          <p:cNvSpPr txBox="1"/>
          <p:nvPr/>
        </p:nvSpPr>
        <p:spPr>
          <a:xfrm>
            <a:off x="205543" y="2226632"/>
            <a:ext cx="19080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Databases</a:t>
            </a:r>
            <a:endParaRPr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9" name="Google Shape;969;p83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83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83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83"/>
          <p:cNvSpPr/>
          <p:nvPr/>
        </p:nvSpPr>
        <p:spPr>
          <a:xfrm>
            <a:off x="2503163" y="2030451"/>
            <a:ext cx="1908000" cy="963900"/>
          </a:xfrm>
          <a:prstGeom prst="roundRect">
            <a:avLst>
              <a:gd name="adj" fmla="val 16667"/>
            </a:avLst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83"/>
          <p:cNvSpPr txBox="1"/>
          <p:nvPr/>
        </p:nvSpPr>
        <p:spPr>
          <a:xfrm>
            <a:off x="2503157" y="2226632"/>
            <a:ext cx="19080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Non-relational Databases</a:t>
            </a:r>
            <a:endParaRPr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4" name="Google Shape;974;p83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83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83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83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8" name="Google Shape;978;p83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9" name="Google Shape;979;p83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0" name="Google Shape;980;p83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1" name="Google Shape;981;p83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2" name="Google Shape;982;p83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3" name="Google Shape;983;p83"/>
          <p:cNvSpPr/>
          <p:nvPr/>
        </p:nvSpPr>
        <p:spPr>
          <a:xfrm>
            <a:off x="2049062" y="2283325"/>
            <a:ext cx="518700" cy="463200"/>
          </a:xfrm>
          <a:prstGeom prst="roundRect">
            <a:avLst>
              <a:gd name="adj" fmla="val 16667"/>
            </a:avLst>
          </a:prstGeom>
          <a:solidFill>
            <a:srgbClr val="0C45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12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4" name="Google Shape;984;p83"/>
          <p:cNvSpPr txBox="1"/>
          <p:nvPr/>
        </p:nvSpPr>
        <p:spPr>
          <a:xfrm>
            <a:off x="470200" y="3149575"/>
            <a:ext cx="3660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Allows us to fully capitalize on both benefits. The capabilities of horizontal scaling are now potentially possible while achieving consistency at the same time.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85" name="Google Shape;985;p83"/>
          <p:cNvGrpSpPr/>
          <p:nvPr/>
        </p:nvGrpSpPr>
        <p:grpSpPr>
          <a:xfrm>
            <a:off x="6132006" y="2030950"/>
            <a:ext cx="1461652" cy="1883463"/>
            <a:chOff x="5832531" y="1510638"/>
            <a:chExt cx="1461652" cy="1883463"/>
          </a:xfrm>
        </p:grpSpPr>
        <p:grpSp>
          <p:nvGrpSpPr>
            <p:cNvPr id="986" name="Google Shape;986;p83"/>
            <p:cNvGrpSpPr/>
            <p:nvPr/>
          </p:nvGrpSpPr>
          <p:grpSpPr>
            <a:xfrm>
              <a:off x="5832531" y="1510638"/>
              <a:ext cx="1461652" cy="1883463"/>
              <a:chOff x="3661200" y="1478750"/>
              <a:chExt cx="1821600" cy="2443200"/>
            </a:xfrm>
          </p:grpSpPr>
          <p:sp>
            <p:nvSpPr>
              <p:cNvPr id="987" name="Google Shape;987;p83"/>
              <p:cNvSpPr/>
              <p:nvPr/>
            </p:nvSpPr>
            <p:spPr>
              <a:xfrm>
                <a:off x="3661200" y="1478750"/>
                <a:ext cx="1821600" cy="2443200"/>
              </a:xfrm>
              <a:prstGeom prst="roundRect">
                <a:avLst>
                  <a:gd name="adj" fmla="val 16667"/>
                </a:avLst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83"/>
              <p:cNvSpPr/>
              <p:nvPr/>
            </p:nvSpPr>
            <p:spPr>
              <a:xfrm>
                <a:off x="3930000" y="1696875"/>
                <a:ext cx="1284000" cy="1284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83"/>
              <p:cNvSpPr txBox="1"/>
              <p:nvPr/>
            </p:nvSpPr>
            <p:spPr>
              <a:xfrm>
                <a:off x="3661200" y="3111950"/>
                <a:ext cx="1821600" cy="57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s" b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Inexpensive cost of adoption</a:t>
                </a:r>
                <a:endParaRPr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90" name="Google Shape;990;p83"/>
            <p:cNvGrpSpPr/>
            <p:nvPr/>
          </p:nvGrpSpPr>
          <p:grpSpPr>
            <a:xfrm>
              <a:off x="6273358" y="1898586"/>
              <a:ext cx="579467" cy="570344"/>
              <a:chOff x="2404875" y="3592725"/>
              <a:chExt cx="298525" cy="293825"/>
            </a:xfrm>
          </p:grpSpPr>
          <p:sp>
            <p:nvSpPr>
              <p:cNvPr id="991" name="Google Shape;991;p83"/>
              <p:cNvSpPr/>
              <p:nvPr/>
            </p:nvSpPr>
            <p:spPr>
              <a:xfrm>
                <a:off x="2404875" y="3747900"/>
                <a:ext cx="52775" cy="138650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546" extrusionOk="0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5198"/>
                    </a:lnTo>
                    <a:cubicBezTo>
                      <a:pt x="0" y="5419"/>
                      <a:pt x="158" y="5545"/>
                      <a:pt x="378" y="5545"/>
                    </a:cubicBezTo>
                    <a:lnTo>
                      <a:pt x="1071" y="5545"/>
                    </a:lnTo>
                    <a:cubicBezTo>
                      <a:pt x="1670" y="5545"/>
                      <a:pt x="2111" y="5072"/>
                      <a:pt x="2111" y="4537"/>
                    </a:cubicBezTo>
                    <a:lnTo>
                      <a:pt x="2111" y="1040"/>
                    </a:lnTo>
                    <a:cubicBezTo>
                      <a:pt x="2111" y="441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83"/>
              <p:cNvSpPr/>
              <p:nvPr/>
            </p:nvSpPr>
            <p:spPr>
              <a:xfrm>
                <a:off x="2458425" y="3592725"/>
                <a:ext cx="190625" cy="160700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428" extrusionOk="0">
                    <a:moveTo>
                      <a:pt x="3781" y="631"/>
                    </a:moveTo>
                    <a:cubicBezTo>
                      <a:pt x="3970" y="631"/>
                      <a:pt x="4128" y="788"/>
                      <a:pt x="4128" y="977"/>
                    </a:cubicBezTo>
                    <a:lnTo>
                      <a:pt x="4128" y="1418"/>
                    </a:lnTo>
                    <a:cubicBezTo>
                      <a:pt x="4380" y="1481"/>
                      <a:pt x="4569" y="1639"/>
                      <a:pt x="4758" y="1860"/>
                    </a:cubicBezTo>
                    <a:cubicBezTo>
                      <a:pt x="4884" y="2017"/>
                      <a:pt x="4884" y="2206"/>
                      <a:pt x="4726" y="2332"/>
                    </a:cubicBezTo>
                    <a:cubicBezTo>
                      <a:pt x="4657" y="2373"/>
                      <a:pt x="4583" y="2397"/>
                      <a:pt x="4510" y="2397"/>
                    </a:cubicBezTo>
                    <a:cubicBezTo>
                      <a:pt x="4416" y="2397"/>
                      <a:pt x="4325" y="2358"/>
                      <a:pt x="4254" y="2269"/>
                    </a:cubicBezTo>
                    <a:cubicBezTo>
                      <a:pt x="4114" y="2106"/>
                      <a:pt x="3957" y="2012"/>
                      <a:pt x="3821" y="2012"/>
                    </a:cubicBezTo>
                    <a:cubicBezTo>
                      <a:pt x="3773" y="2012"/>
                      <a:pt x="3728" y="2024"/>
                      <a:pt x="3687" y="2049"/>
                    </a:cubicBezTo>
                    <a:cubicBezTo>
                      <a:pt x="3592" y="2080"/>
                      <a:pt x="3466" y="2238"/>
                      <a:pt x="3466" y="2364"/>
                    </a:cubicBezTo>
                    <a:cubicBezTo>
                      <a:pt x="3466" y="2553"/>
                      <a:pt x="3624" y="2710"/>
                      <a:pt x="3813" y="2710"/>
                    </a:cubicBezTo>
                    <a:cubicBezTo>
                      <a:pt x="4411" y="2710"/>
                      <a:pt x="4852" y="3183"/>
                      <a:pt x="4852" y="3750"/>
                    </a:cubicBezTo>
                    <a:cubicBezTo>
                      <a:pt x="4852" y="4159"/>
                      <a:pt x="4600" y="4537"/>
                      <a:pt x="4222" y="4663"/>
                    </a:cubicBezTo>
                    <a:lnTo>
                      <a:pt x="4159" y="4663"/>
                    </a:lnTo>
                    <a:lnTo>
                      <a:pt x="4159" y="5073"/>
                    </a:lnTo>
                    <a:cubicBezTo>
                      <a:pt x="4159" y="5262"/>
                      <a:pt x="4002" y="5420"/>
                      <a:pt x="3813" y="5420"/>
                    </a:cubicBezTo>
                    <a:cubicBezTo>
                      <a:pt x="3624" y="5420"/>
                      <a:pt x="3466" y="5262"/>
                      <a:pt x="3466" y="5073"/>
                    </a:cubicBezTo>
                    <a:lnTo>
                      <a:pt x="3466" y="4663"/>
                    </a:lnTo>
                    <a:cubicBezTo>
                      <a:pt x="3277" y="4600"/>
                      <a:pt x="3119" y="4537"/>
                      <a:pt x="2962" y="4348"/>
                    </a:cubicBezTo>
                    <a:cubicBezTo>
                      <a:pt x="2836" y="4254"/>
                      <a:pt x="2804" y="4002"/>
                      <a:pt x="2962" y="3876"/>
                    </a:cubicBezTo>
                    <a:cubicBezTo>
                      <a:pt x="3013" y="3825"/>
                      <a:pt x="3108" y="3793"/>
                      <a:pt x="3206" y="3793"/>
                    </a:cubicBezTo>
                    <a:cubicBezTo>
                      <a:pt x="3290" y="3793"/>
                      <a:pt x="3376" y="3817"/>
                      <a:pt x="3435" y="3876"/>
                    </a:cubicBezTo>
                    <a:cubicBezTo>
                      <a:pt x="3549" y="3990"/>
                      <a:pt x="3679" y="4071"/>
                      <a:pt x="3803" y="4071"/>
                    </a:cubicBezTo>
                    <a:cubicBezTo>
                      <a:pt x="3850" y="4071"/>
                      <a:pt x="3895" y="4059"/>
                      <a:pt x="3939" y="4033"/>
                    </a:cubicBezTo>
                    <a:cubicBezTo>
                      <a:pt x="4065" y="4002"/>
                      <a:pt x="4128" y="3844"/>
                      <a:pt x="4128" y="3718"/>
                    </a:cubicBezTo>
                    <a:cubicBezTo>
                      <a:pt x="4128" y="3529"/>
                      <a:pt x="3970" y="3372"/>
                      <a:pt x="3781" y="3372"/>
                    </a:cubicBezTo>
                    <a:cubicBezTo>
                      <a:pt x="3182" y="3372"/>
                      <a:pt x="2741" y="2899"/>
                      <a:pt x="2741" y="2364"/>
                    </a:cubicBezTo>
                    <a:cubicBezTo>
                      <a:pt x="2741" y="1954"/>
                      <a:pt x="3025" y="1576"/>
                      <a:pt x="3435" y="1418"/>
                    </a:cubicBezTo>
                    <a:lnTo>
                      <a:pt x="3435" y="977"/>
                    </a:lnTo>
                    <a:cubicBezTo>
                      <a:pt x="3435" y="788"/>
                      <a:pt x="3592" y="631"/>
                      <a:pt x="3781" y="631"/>
                    </a:cubicBezTo>
                    <a:close/>
                    <a:moveTo>
                      <a:pt x="3813" y="1"/>
                    </a:moveTo>
                    <a:cubicBezTo>
                      <a:pt x="1733" y="1"/>
                      <a:pt x="0" y="1734"/>
                      <a:pt x="0" y="3813"/>
                    </a:cubicBezTo>
                    <a:cubicBezTo>
                      <a:pt x="0" y="4537"/>
                      <a:pt x="190" y="5231"/>
                      <a:pt x="536" y="5829"/>
                    </a:cubicBezTo>
                    <a:cubicBezTo>
                      <a:pt x="1009" y="5546"/>
                      <a:pt x="1544" y="5420"/>
                      <a:pt x="2080" y="5420"/>
                    </a:cubicBezTo>
                    <a:cubicBezTo>
                      <a:pt x="2146" y="5414"/>
                      <a:pt x="2213" y="5411"/>
                      <a:pt x="2279" y="5411"/>
                    </a:cubicBezTo>
                    <a:cubicBezTo>
                      <a:pt x="2936" y="5411"/>
                      <a:pt x="3587" y="5692"/>
                      <a:pt x="4159" y="6207"/>
                    </a:cubicBezTo>
                    <a:lnTo>
                      <a:pt x="5892" y="6207"/>
                    </a:lnTo>
                    <a:cubicBezTo>
                      <a:pt x="6144" y="6207"/>
                      <a:pt x="6364" y="6302"/>
                      <a:pt x="6585" y="6428"/>
                    </a:cubicBezTo>
                    <a:cubicBezTo>
                      <a:pt x="7215" y="5735"/>
                      <a:pt x="7625" y="4789"/>
                      <a:pt x="7625" y="3813"/>
                    </a:cubicBezTo>
                    <a:cubicBezTo>
                      <a:pt x="7625" y="1734"/>
                      <a:pt x="5892" y="1"/>
                      <a:pt x="38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83"/>
              <p:cNvSpPr/>
              <p:nvPr/>
            </p:nvSpPr>
            <p:spPr>
              <a:xfrm>
                <a:off x="2474975" y="3742775"/>
                <a:ext cx="228425" cy="12565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5026" extrusionOk="0">
                    <a:moveTo>
                      <a:pt x="1422" y="0"/>
                    </a:moveTo>
                    <a:cubicBezTo>
                      <a:pt x="918" y="0"/>
                      <a:pt x="416" y="160"/>
                      <a:pt x="0" y="457"/>
                    </a:cubicBezTo>
                    <a:lnTo>
                      <a:pt x="0" y="5025"/>
                    </a:lnTo>
                    <a:lnTo>
                      <a:pt x="5230" y="5025"/>
                    </a:lnTo>
                    <a:cubicBezTo>
                      <a:pt x="5923" y="5025"/>
                      <a:pt x="6490" y="4679"/>
                      <a:pt x="6900" y="4143"/>
                    </a:cubicBezTo>
                    <a:lnTo>
                      <a:pt x="8916" y="1245"/>
                    </a:lnTo>
                    <a:cubicBezTo>
                      <a:pt x="9137" y="930"/>
                      <a:pt x="9074" y="489"/>
                      <a:pt x="8727" y="268"/>
                    </a:cubicBezTo>
                    <a:cubicBezTo>
                      <a:pt x="8633" y="221"/>
                      <a:pt x="8517" y="196"/>
                      <a:pt x="8398" y="196"/>
                    </a:cubicBezTo>
                    <a:cubicBezTo>
                      <a:pt x="8196" y="196"/>
                      <a:pt x="7983" y="268"/>
                      <a:pt x="7845" y="426"/>
                    </a:cubicBezTo>
                    <a:lnTo>
                      <a:pt x="5955" y="2726"/>
                    </a:lnTo>
                    <a:cubicBezTo>
                      <a:pt x="5829" y="2883"/>
                      <a:pt x="5545" y="2978"/>
                      <a:pt x="5419" y="2978"/>
                    </a:cubicBezTo>
                    <a:lnTo>
                      <a:pt x="3119" y="2978"/>
                    </a:lnTo>
                    <a:cubicBezTo>
                      <a:pt x="2899" y="2978"/>
                      <a:pt x="2741" y="2820"/>
                      <a:pt x="2741" y="2631"/>
                    </a:cubicBezTo>
                    <a:cubicBezTo>
                      <a:pt x="2741" y="2411"/>
                      <a:pt x="2899" y="2253"/>
                      <a:pt x="3119" y="2253"/>
                    </a:cubicBezTo>
                    <a:lnTo>
                      <a:pt x="5198" y="2253"/>
                    </a:lnTo>
                    <a:cubicBezTo>
                      <a:pt x="5576" y="2253"/>
                      <a:pt x="5923" y="1938"/>
                      <a:pt x="5923" y="1560"/>
                    </a:cubicBezTo>
                    <a:cubicBezTo>
                      <a:pt x="5923" y="1150"/>
                      <a:pt x="5576" y="835"/>
                      <a:pt x="5198" y="835"/>
                    </a:cubicBezTo>
                    <a:lnTo>
                      <a:pt x="3340" y="835"/>
                    </a:lnTo>
                    <a:cubicBezTo>
                      <a:pt x="3182" y="835"/>
                      <a:pt x="3088" y="741"/>
                      <a:pt x="2962" y="615"/>
                    </a:cubicBezTo>
                    <a:cubicBezTo>
                      <a:pt x="2773" y="426"/>
                      <a:pt x="2520" y="300"/>
                      <a:pt x="2300" y="174"/>
                    </a:cubicBezTo>
                    <a:cubicBezTo>
                      <a:pt x="2019" y="56"/>
                      <a:pt x="1720" y="0"/>
                      <a:pt x="14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4" name="Google Shape;994;p83"/>
          <p:cNvGrpSpPr/>
          <p:nvPr/>
        </p:nvGrpSpPr>
        <p:grpSpPr>
          <a:xfrm>
            <a:off x="4643527" y="2029825"/>
            <a:ext cx="1461652" cy="1883463"/>
            <a:chOff x="4072502" y="1510638"/>
            <a:chExt cx="1461652" cy="1883463"/>
          </a:xfrm>
        </p:grpSpPr>
        <p:grpSp>
          <p:nvGrpSpPr>
            <p:cNvPr id="995" name="Google Shape;995;p83"/>
            <p:cNvGrpSpPr/>
            <p:nvPr/>
          </p:nvGrpSpPr>
          <p:grpSpPr>
            <a:xfrm>
              <a:off x="4072502" y="1510638"/>
              <a:ext cx="1461652" cy="1883463"/>
              <a:chOff x="942975" y="1478750"/>
              <a:chExt cx="1821600" cy="2443200"/>
            </a:xfrm>
          </p:grpSpPr>
          <p:sp>
            <p:nvSpPr>
              <p:cNvPr id="996" name="Google Shape;996;p83"/>
              <p:cNvSpPr/>
              <p:nvPr/>
            </p:nvSpPr>
            <p:spPr>
              <a:xfrm>
                <a:off x="942975" y="1478750"/>
                <a:ext cx="1821600" cy="2443200"/>
              </a:xfrm>
              <a:prstGeom prst="roundRect">
                <a:avLst>
                  <a:gd name="adj" fmla="val 16667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83"/>
              <p:cNvSpPr/>
              <p:nvPr/>
            </p:nvSpPr>
            <p:spPr>
              <a:xfrm>
                <a:off x="1211775" y="1696875"/>
                <a:ext cx="1284000" cy="1284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83"/>
              <p:cNvSpPr txBox="1"/>
              <p:nvPr/>
            </p:nvSpPr>
            <p:spPr>
              <a:xfrm>
                <a:off x="942975" y="3111950"/>
                <a:ext cx="1821600" cy="57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s" b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Efficient &amp; </a:t>
                </a:r>
                <a:endParaRPr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s" b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Flexible</a:t>
                </a:r>
                <a:endParaRPr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99" name="Google Shape;999;p83"/>
            <p:cNvSpPr/>
            <p:nvPr/>
          </p:nvSpPr>
          <p:spPr>
            <a:xfrm>
              <a:off x="4555828" y="1898739"/>
              <a:ext cx="570403" cy="570385"/>
            </a:xfrm>
            <a:custGeom>
              <a:avLst/>
              <a:gdLst/>
              <a:ahLst/>
              <a:cxnLst/>
              <a:rect l="l" t="t" r="r" b="b"/>
              <a:pathLst>
                <a:path w="11847" h="11846" extrusionOk="0">
                  <a:moveTo>
                    <a:pt x="10744" y="3718"/>
                  </a:moveTo>
                  <a:lnTo>
                    <a:pt x="10428" y="4348"/>
                  </a:lnTo>
                  <a:cubicBezTo>
                    <a:pt x="10397" y="4442"/>
                    <a:pt x="10397" y="4568"/>
                    <a:pt x="10428" y="4663"/>
                  </a:cubicBezTo>
                  <a:lnTo>
                    <a:pt x="10744" y="5293"/>
                  </a:lnTo>
                  <a:lnTo>
                    <a:pt x="9483" y="4915"/>
                  </a:lnTo>
                  <a:lnTo>
                    <a:pt x="9105" y="4505"/>
                  </a:lnTo>
                  <a:lnTo>
                    <a:pt x="9483" y="4127"/>
                  </a:lnTo>
                  <a:lnTo>
                    <a:pt x="10744" y="3718"/>
                  </a:lnTo>
                  <a:close/>
                  <a:moveTo>
                    <a:pt x="4443" y="3497"/>
                  </a:moveTo>
                  <a:cubicBezTo>
                    <a:pt x="4884" y="3497"/>
                    <a:pt x="5262" y="3781"/>
                    <a:pt x="5419" y="4190"/>
                  </a:cubicBezTo>
                  <a:lnTo>
                    <a:pt x="4443" y="4190"/>
                  </a:lnTo>
                  <a:cubicBezTo>
                    <a:pt x="4253" y="4190"/>
                    <a:pt x="4096" y="4348"/>
                    <a:pt x="4096" y="4568"/>
                  </a:cubicBezTo>
                  <a:cubicBezTo>
                    <a:pt x="4096" y="4663"/>
                    <a:pt x="4253" y="4820"/>
                    <a:pt x="4443" y="4820"/>
                  </a:cubicBezTo>
                  <a:lnTo>
                    <a:pt x="5419" y="4820"/>
                  </a:lnTo>
                  <a:cubicBezTo>
                    <a:pt x="5262" y="5230"/>
                    <a:pt x="4915" y="5545"/>
                    <a:pt x="4443" y="5545"/>
                  </a:cubicBezTo>
                  <a:cubicBezTo>
                    <a:pt x="3844" y="5545"/>
                    <a:pt x="3434" y="5072"/>
                    <a:pt x="3434" y="4505"/>
                  </a:cubicBezTo>
                  <a:cubicBezTo>
                    <a:pt x="3434" y="3970"/>
                    <a:pt x="3907" y="3497"/>
                    <a:pt x="4443" y="3497"/>
                  </a:cubicBezTo>
                  <a:close/>
                  <a:moveTo>
                    <a:pt x="4443" y="2080"/>
                  </a:moveTo>
                  <a:cubicBezTo>
                    <a:pt x="5671" y="2080"/>
                    <a:pt x="6679" y="2993"/>
                    <a:pt x="6837" y="4159"/>
                  </a:cubicBezTo>
                  <a:lnTo>
                    <a:pt x="6144" y="4159"/>
                  </a:lnTo>
                  <a:cubicBezTo>
                    <a:pt x="5986" y="3371"/>
                    <a:pt x="5262" y="2773"/>
                    <a:pt x="4443" y="2773"/>
                  </a:cubicBezTo>
                  <a:cubicBezTo>
                    <a:pt x="3497" y="2773"/>
                    <a:pt x="2710" y="3560"/>
                    <a:pt x="2710" y="4505"/>
                  </a:cubicBezTo>
                  <a:cubicBezTo>
                    <a:pt x="2710" y="5451"/>
                    <a:pt x="3497" y="6238"/>
                    <a:pt x="4443" y="6238"/>
                  </a:cubicBezTo>
                  <a:cubicBezTo>
                    <a:pt x="5262" y="6238"/>
                    <a:pt x="5986" y="5671"/>
                    <a:pt x="6144" y="4883"/>
                  </a:cubicBezTo>
                  <a:lnTo>
                    <a:pt x="6837" y="4883"/>
                  </a:lnTo>
                  <a:cubicBezTo>
                    <a:pt x="6679" y="6049"/>
                    <a:pt x="5671" y="6963"/>
                    <a:pt x="4443" y="6963"/>
                  </a:cubicBezTo>
                  <a:cubicBezTo>
                    <a:pt x="3119" y="6963"/>
                    <a:pt x="2017" y="5860"/>
                    <a:pt x="2017" y="4505"/>
                  </a:cubicBezTo>
                  <a:cubicBezTo>
                    <a:pt x="2017" y="3182"/>
                    <a:pt x="3119" y="2080"/>
                    <a:pt x="4443" y="2080"/>
                  </a:cubicBezTo>
                  <a:close/>
                  <a:moveTo>
                    <a:pt x="4474" y="662"/>
                  </a:moveTo>
                  <a:cubicBezTo>
                    <a:pt x="6459" y="662"/>
                    <a:pt x="8097" y="2206"/>
                    <a:pt x="8255" y="4127"/>
                  </a:cubicBezTo>
                  <a:lnTo>
                    <a:pt x="7562" y="4127"/>
                  </a:lnTo>
                  <a:cubicBezTo>
                    <a:pt x="7372" y="2584"/>
                    <a:pt x="6049" y="1355"/>
                    <a:pt x="4443" y="1355"/>
                  </a:cubicBezTo>
                  <a:cubicBezTo>
                    <a:pt x="2710" y="1355"/>
                    <a:pt x="1324" y="2773"/>
                    <a:pt x="1324" y="4474"/>
                  </a:cubicBezTo>
                  <a:cubicBezTo>
                    <a:pt x="1324" y="6175"/>
                    <a:pt x="2741" y="7593"/>
                    <a:pt x="4443" y="7593"/>
                  </a:cubicBezTo>
                  <a:cubicBezTo>
                    <a:pt x="6049" y="7593"/>
                    <a:pt x="7372" y="6364"/>
                    <a:pt x="7562" y="4820"/>
                  </a:cubicBezTo>
                  <a:lnTo>
                    <a:pt x="8255" y="4820"/>
                  </a:lnTo>
                  <a:cubicBezTo>
                    <a:pt x="8097" y="6774"/>
                    <a:pt x="6459" y="8286"/>
                    <a:pt x="4474" y="8286"/>
                  </a:cubicBezTo>
                  <a:cubicBezTo>
                    <a:pt x="2395" y="8286"/>
                    <a:pt x="662" y="6616"/>
                    <a:pt x="662" y="4474"/>
                  </a:cubicBezTo>
                  <a:cubicBezTo>
                    <a:pt x="662" y="2363"/>
                    <a:pt x="2363" y="662"/>
                    <a:pt x="4474" y="662"/>
                  </a:cubicBezTo>
                  <a:close/>
                  <a:moveTo>
                    <a:pt x="5734" y="8822"/>
                  </a:moveTo>
                  <a:lnTo>
                    <a:pt x="6049" y="9767"/>
                  </a:lnTo>
                  <a:lnTo>
                    <a:pt x="2836" y="9767"/>
                  </a:lnTo>
                  <a:lnTo>
                    <a:pt x="3151" y="8822"/>
                  </a:lnTo>
                  <a:cubicBezTo>
                    <a:pt x="3529" y="8916"/>
                    <a:pt x="4001" y="9011"/>
                    <a:pt x="4443" y="9011"/>
                  </a:cubicBezTo>
                  <a:cubicBezTo>
                    <a:pt x="4884" y="9011"/>
                    <a:pt x="5356" y="8916"/>
                    <a:pt x="5734" y="8822"/>
                  </a:cubicBezTo>
                  <a:close/>
                  <a:moveTo>
                    <a:pt x="6522" y="10428"/>
                  </a:moveTo>
                  <a:cubicBezTo>
                    <a:pt x="6963" y="10428"/>
                    <a:pt x="7372" y="10680"/>
                    <a:pt x="7530" y="11121"/>
                  </a:cubicBezTo>
                  <a:lnTo>
                    <a:pt x="1418" y="11121"/>
                  </a:lnTo>
                  <a:cubicBezTo>
                    <a:pt x="1576" y="10743"/>
                    <a:pt x="1922" y="10428"/>
                    <a:pt x="2395" y="10428"/>
                  </a:cubicBezTo>
                  <a:close/>
                  <a:moveTo>
                    <a:pt x="4474" y="0"/>
                  </a:moveTo>
                  <a:cubicBezTo>
                    <a:pt x="1985" y="0"/>
                    <a:pt x="0" y="1985"/>
                    <a:pt x="0" y="4474"/>
                  </a:cubicBezTo>
                  <a:cubicBezTo>
                    <a:pt x="0" y="6238"/>
                    <a:pt x="1040" y="7813"/>
                    <a:pt x="2552" y="8538"/>
                  </a:cubicBezTo>
                  <a:lnTo>
                    <a:pt x="2143" y="9767"/>
                  </a:lnTo>
                  <a:cubicBezTo>
                    <a:pt x="1324" y="9861"/>
                    <a:pt x="693" y="10586"/>
                    <a:pt x="693" y="11499"/>
                  </a:cubicBezTo>
                  <a:cubicBezTo>
                    <a:pt x="693" y="11688"/>
                    <a:pt x="851" y="11846"/>
                    <a:pt x="1040" y="11846"/>
                  </a:cubicBezTo>
                  <a:lnTo>
                    <a:pt x="7971" y="11846"/>
                  </a:lnTo>
                  <a:cubicBezTo>
                    <a:pt x="8192" y="11846"/>
                    <a:pt x="8349" y="11688"/>
                    <a:pt x="8349" y="11499"/>
                  </a:cubicBezTo>
                  <a:cubicBezTo>
                    <a:pt x="8349" y="10617"/>
                    <a:pt x="7719" y="9924"/>
                    <a:pt x="6900" y="9767"/>
                  </a:cubicBezTo>
                  <a:lnTo>
                    <a:pt x="6490" y="8538"/>
                  </a:lnTo>
                  <a:cubicBezTo>
                    <a:pt x="7782" y="7908"/>
                    <a:pt x="8727" y="6679"/>
                    <a:pt x="8979" y="5230"/>
                  </a:cubicBezTo>
                  <a:lnTo>
                    <a:pt x="9137" y="5388"/>
                  </a:lnTo>
                  <a:cubicBezTo>
                    <a:pt x="9168" y="5419"/>
                    <a:pt x="9200" y="5451"/>
                    <a:pt x="9263" y="5451"/>
                  </a:cubicBezTo>
                  <a:lnTo>
                    <a:pt x="11374" y="6175"/>
                  </a:lnTo>
                  <a:cubicBezTo>
                    <a:pt x="11403" y="6183"/>
                    <a:pt x="11435" y="6186"/>
                    <a:pt x="11466" y="6186"/>
                  </a:cubicBezTo>
                  <a:cubicBezTo>
                    <a:pt x="11569" y="6186"/>
                    <a:pt x="11672" y="6145"/>
                    <a:pt x="11720" y="6049"/>
                  </a:cubicBezTo>
                  <a:cubicBezTo>
                    <a:pt x="11815" y="5923"/>
                    <a:pt x="11846" y="5766"/>
                    <a:pt x="11783" y="5671"/>
                  </a:cubicBezTo>
                  <a:lnTo>
                    <a:pt x="11153" y="4442"/>
                  </a:lnTo>
                  <a:lnTo>
                    <a:pt x="11783" y="3214"/>
                  </a:lnTo>
                  <a:cubicBezTo>
                    <a:pt x="11815" y="3151"/>
                    <a:pt x="11783" y="2993"/>
                    <a:pt x="11689" y="2899"/>
                  </a:cubicBezTo>
                  <a:cubicBezTo>
                    <a:pt x="11641" y="2802"/>
                    <a:pt x="11519" y="2761"/>
                    <a:pt x="11422" y="2761"/>
                  </a:cubicBezTo>
                  <a:cubicBezTo>
                    <a:pt x="11392" y="2761"/>
                    <a:pt x="11364" y="2765"/>
                    <a:pt x="11342" y="2773"/>
                  </a:cubicBezTo>
                  <a:lnTo>
                    <a:pt x="9200" y="3497"/>
                  </a:lnTo>
                  <a:cubicBezTo>
                    <a:pt x="9168" y="3497"/>
                    <a:pt x="9105" y="3529"/>
                    <a:pt x="9105" y="3560"/>
                  </a:cubicBezTo>
                  <a:lnTo>
                    <a:pt x="8916" y="3718"/>
                  </a:lnTo>
                  <a:cubicBezTo>
                    <a:pt x="8570" y="1607"/>
                    <a:pt x="6742" y="0"/>
                    <a:pt x="447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83"/>
          <p:cNvGrpSpPr/>
          <p:nvPr/>
        </p:nvGrpSpPr>
        <p:grpSpPr>
          <a:xfrm>
            <a:off x="7620481" y="2029825"/>
            <a:ext cx="1461652" cy="1883463"/>
            <a:chOff x="7682356" y="1510638"/>
            <a:chExt cx="1461652" cy="1883463"/>
          </a:xfrm>
        </p:grpSpPr>
        <p:grpSp>
          <p:nvGrpSpPr>
            <p:cNvPr id="1001" name="Google Shape;1001;p83"/>
            <p:cNvGrpSpPr/>
            <p:nvPr/>
          </p:nvGrpSpPr>
          <p:grpSpPr>
            <a:xfrm>
              <a:off x="7682356" y="1510638"/>
              <a:ext cx="1461652" cy="1883463"/>
              <a:chOff x="942975" y="1478750"/>
              <a:chExt cx="1821600" cy="2443200"/>
            </a:xfrm>
          </p:grpSpPr>
          <p:sp>
            <p:nvSpPr>
              <p:cNvPr id="1002" name="Google Shape;1002;p83"/>
              <p:cNvSpPr/>
              <p:nvPr/>
            </p:nvSpPr>
            <p:spPr>
              <a:xfrm>
                <a:off x="942975" y="1478750"/>
                <a:ext cx="1821600" cy="2443200"/>
              </a:xfrm>
              <a:prstGeom prst="roundRect">
                <a:avLst>
                  <a:gd name="adj" fmla="val 16667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83"/>
              <p:cNvSpPr/>
              <p:nvPr/>
            </p:nvSpPr>
            <p:spPr>
              <a:xfrm>
                <a:off x="1211775" y="1696875"/>
                <a:ext cx="1284000" cy="1284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83"/>
              <p:cNvSpPr txBox="1"/>
              <p:nvPr/>
            </p:nvSpPr>
            <p:spPr>
              <a:xfrm>
                <a:off x="942975" y="3111950"/>
                <a:ext cx="1821600" cy="57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s" b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Robust &amp; Comprehensive</a:t>
                </a:r>
                <a:endParaRPr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05" name="Google Shape;1005;p83"/>
            <p:cNvGrpSpPr/>
            <p:nvPr/>
          </p:nvGrpSpPr>
          <p:grpSpPr>
            <a:xfrm>
              <a:off x="8123131" y="1898832"/>
              <a:ext cx="579454" cy="570368"/>
              <a:chOff x="1636184" y="2959225"/>
              <a:chExt cx="232666" cy="197250"/>
            </a:xfrm>
          </p:grpSpPr>
          <p:sp>
            <p:nvSpPr>
              <p:cNvPr id="1006" name="Google Shape;1006;p8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8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8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</p:sp>
          <p:sp>
            <p:nvSpPr>
              <p:cNvPr id="1009" name="Google Shape;1009;p8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</p:sp>
        </p:grpSp>
      </p:grpSp>
      <p:sp>
        <p:nvSpPr>
          <p:cNvPr id="1010" name="Google Shape;1010;p83"/>
          <p:cNvSpPr/>
          <p:nvPr/>
        </p:nvSpPr>
        <p:spPr>
          <a:xfrm>
            <a:off x="205545" y="1329450"/>
            <a:ext cx="42057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83"/>
          <p:cNvSpPr/>
          <p:nvPr/>
        </p:nvSpPr>
        <p:spPr>
          <a:xfrm>
            <a:off x="237172" y="1373993"/>
            <a:ext cx="4142400" cy="287100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Hybrid Approach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2" name="Google Shape;1012;p83"/>
          <p:cNvSpPr/>
          <p:nvPr/>
        </p:nvSpPr>
        <p:spPr>
          <a:xfrm>
            <a:off x="4849271" y="1374005"/>
            <a:ext cx="4080000" cy="287100"/>
          </a:xfrm>
          <a:prstGeom prst="roundRect">
            <a:avLst>
              <a:gd name="adj" fmla="val 16667"/>
            </a:avLst>
          </a:prstGeom>
          <a:solidFill>
            <a:srgbClr val="0C4767"/>
          </a:solidFill>
          <a:ln w="25400" cap="flat" cmpd="sng">
            <a:solidFill>
              <a:srgbClr val="0C456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Cloud Computing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3" name="Google Shape;1013;p83"/>
          <p:cNvSpPr/>
          <p:nvPr/>
        </p:nvSpPr>
        <p:spPr>
          <a:xfrm>
            <a:off x="4818070" y="1329450"/>
            <a:ext cx="4142400" cy="3762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0C456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1526" cy="51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84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84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84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84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84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84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84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6" name="Google Shape;1026;p84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7" name="Google Shape;1027;p84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8" name="Google Shape;1028;p84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9" name="Google Shape;1029;p84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0" name="Google Shape;1030;p84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1" name="Google Shape;1031;p84"/>
          <p:cNvSpPr txBox="1">
            <a:spLocks noGrp="1"/>
          </p:cNvSpPr>
          <p:nvPr>
            <p:ph type="title"/>
          </p:nvPr>
        </p:nvSpPr>
        <p:spPr>
          <a:xfrm>
            <a:off x="1331600" y="1903200"/>
            <a:ext cx="6558300" cy="133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Conclusion.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2" name="Google Shape;1032;p84"/>
          <p:cNvSpPr txBox="1">
            <a:spLocks noGrp="1"/>
          </p:cNvSpPr>
          <p:nvPr>
            <p:ph type="title" idx="2"/>
          </p:nvPr>
        </p:nvSpPr>
        <p:spPr>
          <a:xfrm>
            <a:off x="867300" y="3077200"/>
            <a:ext cx="7409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Thank you!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8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b="1">
                <a:latin typeface="Roboto"/>
                <a:ea typeface="Roboto"/>
                <a:cs typeface="Roboto"/>
                <a:sym typeface="Roboto"/>
              </a:rPr>
              <a:t>COVID-19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58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deadly global pandemic.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58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8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58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58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8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8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8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8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58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58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58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58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9" name="Google Shape;6289;p114"/>
          <p:cNvSpPr txBox="1">
            <a:spLocks noGrp="1"/>
          </p:cNvSpPr>
          <p:nvPr>
            <p:ph type="title"/>
          </p:nvPr>
        </p:nvSpPr>
        <p:spPr>
          <a:xfrm>
            <a:off x="5083800" y="1332250"/>
            <a:ext cx="363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 sz="3500"/>
              <a:t>Thanks! </a:t>
            </a:r>
            <a:endParaRPr sz="3500"/>
          </a:p>
        </p:txBody>
      </p:sp>
      <p:sp>
        <p:nvSpPr>
          <p:cNvPr id="6290" name="Google Shape;6290;p114"/>
          <p:cNvSpPr txBox="1">
            <a:spLocks noGrp="1"/>
          </p:cNvSpPr>
          <p:nvPr>
            <p:ph type="body" idx="1"/>
          </p:nvPr>
        </p:nvSpPr>
        <p:spPr>
          <a:xfrm>
            <a:off x="5083800" y="2478700"/>
            <a:ext cx="3638400" cy="18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Does anyone have any questions?</a:t>
            </a:r>
            <a:endParaRPr b="1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</a:t>
            </a:r>
            <a:endParaRPr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</a:t>
            </a:r>
            <a:endParaRPr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yourcompany.com</a:t>
            </a:r>
            <a:endParaRPr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95" name="Google Shape;6295;p115"/>
          <p:cNvCxnSpPr/>
          <p:nvPr/>
        </p:nvCxnSpPr>
        <p:spPr>
          <a:xfrm>
            <a:off x="989650" y="1654600"/>
            <a:ext cx="506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96" name="Google Shape;6296;p115"/>
          <p:cNvSpPr txBox="1">
            <a:spLocks noGrp="1"/>
          </p:cNvSpPr>
          <p:nvPr>
            <p:ph type="title"/>
          </p:nvPr>
        </p:nvSpPr>
        <p:spPr>
          <a:xfrm flipH="1">
            <a:off x="462150" y="1688525"/>
            <a:ext cx="3599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6297" name="Google Shape;6297;p115"/>
          <p:cNvSpPr txBox="1">
            <a:spLocks noGrp="1"/>
          </p:cNvSpPr>
          <p:nvPr>
            <p:ph type="title" idx="2"/>
          </p:nvPr>
        </p:nvSpPr>
        <p:spPr>
          <a:xfrm flipH="1">
            <a:off x="1218550" y="2569100"/>
            <a:ext cx="6955800" cy="11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s" sz="1200" b="1"/>
              <a:t>This is where you give credit to the ones who are part of this project.</a:t>
            </a:r>
            <a:endParaRPr sz="1200" b="1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s" sz="1200"/>
              <a:t>Did you like the resources on this template? Get them for free at our other websites.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Presentation template by</a:t>
            </a:r>
            <a:r>
              <a:rPr lang="es" sz="1200">
                <a:solidFill>
                  <a:srgbClr val="999999"/>
                </a:solidFill>
              </a:rPr>
              <a:t> </a:t>
            </a:r>
            <a:r>
              <a:rPr lang="es" sz="1200" b="1">
                <a:solidFill>
                  <a:srgbClr val="91AA9D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sz="1200" b="1">
              <a:solidFill>
                <a:srgbClr val="91AA9D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s" sz="1200"/>
              <a:t>Icons by </a:t>
            </a:r>
            <a:r>
              <a:rPr lang="es" sz="1200" b="1">
                <a:solidFill>
                  <a:srgbClr val="91AA9D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 sz="1200" b="1">
              <a:solidFill>
                <a:srgbClr val="91AA9D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s" sz="1200"/>
              <a:t>Images &amp; infographics by </a:t>
            </a:r>
            <a:r>
              <a:rPr lang="es" sz="1200" b="1">
                <a:solidFill>
                  <a:srgbClr val="91AA9D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rgbClr val="91AA9D"/>
              </a:solidFill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s" sz="1200"/>
              <a:t>Pictures by </a:t>
            </a:r>
            <a:r>
              <a:rPr lang="es" sz="1200" b="1">
                <a:solidFill>
                  <a:srgbClr val="3E606F"/>
                </a:solidFill>
              </a:rPr>
              <a:t>Peoplecreations</a:t>
            </a:r>
            <a:r>
              <a:rPr lang="es" sz="1200"/>
              <a:t> (slides 10, 18 &amp; 21) and </a:t>
            </a:r>
            <a:r>
              <a:rPr lang="es" sz="1200" b="1">
                <a:solidFill>
                  <a:srgbClr val="3E606F"/>
                </a:solidFill>
              </a:rPr>
              <a:t>Freepik</a:t>
            </a:r>
            <a:r>
              <a:rPr lang="es" sz="1200"/>
              <a:t> (slides 1, 2, 4, 5, 9, 19, 20, 22, 23, 24, 25, 26 &amp; 31)</a:t>
            </a:r>
            <a:endParaRPr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4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73" name="Google Shape;14573;p1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9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9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9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59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59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9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9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59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59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59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59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59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9" name="Google Shape;309;p59"/>
          <p:cNvGrpSpPr/>
          <p:nvPr/>
        </p:nvGrpSpPr>
        <p:grpSpPr>
          <a:xfrm>
            <a:off x="492808" y="1302926"/>
            <a:ext cx="3581932" cy="2717670"/>
            <a:chOff x="3365475" y="2988569"/>
            <a:chExt cx="2413050" cy="1746462"/>
          </a:xfrm>
        </p:grpSpPr>
        <p:sp>
          <p:nvSpPr>
            <p:cNvPr id="310" name="Google Shape;310;p59"/>
            <p:cNvSpPr/>
            <p:nvPr/>
          </p:nvSpPr>
          <p:spPr>
            <a:xfrm>
              <a:off x="3365475" y="4640891"/>
              <a:ext cx="2413050" cy="94140"/>
            </a:xfrm>
            <a:custGeom>
              <a:avLst/>
              <a:gdLst/>
              <a:ahLst/>
              <a:cxnLst/>
              <a:rect l="l" t="t" r="r" b="b"/>
              <a:pathLst>
                <a:path w="31246" h="1219" extrusionOk="0">
                  <a:moveTo>
                    <a:pt x="15620" y="0"/>
                  </a:moveTo>
                  <a:cubicBezTo>
                    <a:pt x="6989" y="0"/>
                    <a:pt x="1" y="272"/>
                    <a:pt x="1" y="606"/>
                  </a:cubicBezTo>
                  <a:cubicBezTo>
                    <a:pt x="1" y="947"/>
                    <a:pt x="6989" y="1219"/>
                    <a:pt x="15620" y="1219"/>
                  </a:cubicBezTo>
                  <a:cubicBezTo>
                    <a:pt x="24250" y="1219"/>
                    <a:pt x="31245" y="947"/>
                    <a:pt x="31245" y="606"/>
                  </a:cubicBezTo>
                  <a:cubicBezTo>
                    <a:pt x="31245" y="272"/>
                    <a:pt x="24250" y="0"/>
                    <a:pt x="15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9"/>
            <p:cNvSpPr/>
            <p:nvPr/>
          </p:nvSpPr>
          <p:spPr>
            <a:xfrm>
              <a:off x="4437299" y="4206032"/>
              <a:ext cx="268829" cy="427918"/>
            </a:xfrm>
            <a:custGeom>
              <a:avLst/>
              <a:gdLst/>
              <a:ahLst/>
              <a:cxnLst/>
              <a:rect l="l" t="t" r="r" b="b"/>
              <a:pathLst>
                <a:path w="3481" h="5541" extrusionOk="0">
                  <a:moveTo>
                    <a:pt x="1" y="1"/>
                  </a:moveTo>
                  <a:lnTo>
                    <a:pt x="1" y="5541"/>
                  </a:lnTo>
                  <a:lnTo>
                    <a:pt x="3481" y="5541"/>
                  </a:lnTo>
                  <a:lnTo>
                    <a:pt x="348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9"/>
            <p:cNvSpPr/>
            <p:nvPr/>
          </p:nvSpPr>
          <p:spPr>
            <a:xfrm>
              <a:off x="3546108" y="2988569"/>
              <a:ext cx="2051780" cy="1475045"/>
            </a:xfrm>
            <a:custGeom>
              <a:avLst/>
              <a:gdLst/>
              <a:ahLst/>
              <a:cxnLst/>
              <a:rect l="l" t="t" r="r" b="b"/>
              <a:pathLst>
                <a:path w="26568" h="19100" extrusionOk="0">
                  <a:moveTo>
                    <a:pt x="2026" y="1"/>
                  </a:moveTo>
                  <a:cubicBezTo>
                    <a:pt x="905" y="1"/>
                    <a:pt x="1" y="906"/>
                    <a:pt x="1" y="2026"/>
                  </a:cubicBezTo>
                  <a:lnTo>
                    <a:pt x="1" y="17067"/>
                  </a:lnTo>
                  <a:cubicBezTo>
                    <a:pt x="1" y="18188"/>
                    <a:pt x="905" y="19100"/>
                    <a:pt x="2026" y="19100"/>
                  </a:cubicBezTo>
                  <a:lnTo>
                    <a:pt x="24535" y="19100"/>
                  </a:lnTo>
                  <a:cubicBezTo>
                    <a:pt x="25656" y="19100"/>
                    <a:pt x="26568" y="18188"/>
                    <a:pt x="26568" y="17067"/>
                  </a:cubicBezTo>
                  <a:lnTo>
                    <a:pt x="26568" y="2026"/>
                  </a:lnTo>
                  <a:cubicBezTo>
                    <a:pt x="26568" y="906"/>
                    <a:pt x="25656" y="1"/>
                    <a:pt x="245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9"/>
            <p:cNvSpPr/>
            <p:nvPr/>
          </p:nvSpPr>
          <p:spPr>
            <a:xfrm>
              <a:off x="3607425" y="3036990"/>
              <a:ext cx="1928680" cy="1377739"/>
            </a:xfrm>
            <a:custGeom>
              <a:avLst/>
              <a:gdLst/>
              <a:ahLst/>
              <a:cxnLst/>
              <a:rect l="l" t="t" r="r" b="b"/>
              <a:pathLst>
                <a:path w="24974" h="17840" extrusionOk="0">
                  <a:moveTo>
                    <a:pt x="1893" y="0"/>
                  </a:moveTo>
                  <a:cubicBezTo>
                    <a:pt x="849" y="0"/>
                    <a:pt x="0" y="849"/>
                    <a:pt x="0" y="1900"/>
                  </a:cubicBezTo>
                  <a:lnTo>
                    <a:pt x="0" y="15946"/>
                  </a:lnTo>
                  <a:cubicBezTo>
                    <a:pt x="0" y="16990"/>
                    <a:pt x="849" y="17839"/>
                    <a:pt x="1893" y="17839"/>
                  </a:cubicBezTo>
                  <a:lnTo>
                    <a:pt x="23080" y="17839"/>
                  </a:lnTo>
                  <a:cubicBezTo>
                    <a:pt x="24131" y="17839"/>
                    <a:pt x="24973" y="16990"/>
                    <a:pt x="24973" y="15946"/>
                  </a:cubicBezTo>
                  <a:lnTo>
                    <a:pt x="24973" y="1900"/>
                  </a:lnTo>
                  <a:cubicBezTo>
                    <a:pt x="24973" y="849"/>
                    <a:pt x="24131" y="0"/>
                    <a:pt x="230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9"/>
            <p:cNvSpPr/>
            <p:nvPr/>
          </p:nvSpPr>
          <p:spPr>
            <a:xfrm>
              <a:off x="4147546" y="4605444"/>
              <a:ext cx="848344" cy="70431"/>
            </a:xfrm>
            <a:custGeom>
              <a:avLst/>
              <a:gdLst/>
              <a:ahLst/>
              <a:cxnLst/>
              <a:rect l="l" t="t" r="r" b="b"/>
              <a:pathLst>
                <a:path w="10985" h="912" extrusionOk="0">
                  <a:moveTo>
                    <a:pt x="1" y="0"/>
                  </a:moveTo>
                  <a:lnTo>
                    <a:pt x="1" y="912"/>
                  </a:lnTo>
                  <a:lnTo>
                    <a:pt x="10984" y="912"/>
                  </a:lnTo>
                  <a:lnTo>
                    <a:pt x="109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9"/>
            <p:cNvSpPr/>
            <p:nvPr/>
          </p:nvSpPr>
          <p:spPr>
            <a:xfrm>
              <a:off x="4437299" y="4463503"/>
              <a:ext cx="268829" cy="44174"/>
            </a:xfrm>
            <a:custGeom>
              <a:avLst/>
              <a:gdLst/>
              <a:ahLst/>
              <a:cxnLst/>
              <a:rect l="l" t="t" r="r" b="b"/>
              <a:pathLst>
                <a:path w="3481" h="572" extrusionOk="0">
                  <a:moveTo>
                    <a:pt x="1" y="1"/>
                  </a:moveTo>
                  <a:lnTo>
                    <a:pt x="1" y="571"/>
                  </a:lnTo>
                  <a:lnTo>
                    <a:pt x="3481" y="571"/>
                  </a:lnTo>
                  <a:lnTo>
                    <a:pt x="3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9"/>
            <p:cNvSpPr/>
            <p:nvPr/>
          </p:nvSpPr>
          <p:spPr>
            <a:xfrm>
              <a:off x="3732069" y="3714202"/>
              <a:ext cx="495723" cy="495723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09" y="2263"/>
                  </a:moveTo>
                  <a:cubicBezTo>
                    <a:pt x="3731" y="2263"/>
                    <a:pt x="4156" y="2687"/>
                    <a:pt x="4156" y="3209"/>
                  </a:cubicBezTo>
                  <a:cubicBezTo>
                    <a:pt x="4156" y="3731"/>
                    <a:pt x="3731" y="4156"/>
                    <a:pt x="3209" y="4156"/>
                  </a:cubicBezTo>
                  <a:cubicBezTo>
                    <a:pt x="2687" y="4156"/>
                    <a:pt x="2263" y="3731"/>
                    <a:pt x="2263" y="3209"/>
                  </a:cubicBezTo>
                  <a:cubicBezTo>
                    <a:pt x="2263" y="2687"/>
                    <a:pt x="2687" y="2263"/>
                    <a:pt x="3209" y="2263"/>
                  </a:cubicBezTo>
                  <a:close/>
                  <a:moveTo>
                    <a:pt x="2660" y="1"/>
                  </a:moveTo>
                  <a:lnTo>
                    <a:pt x="2660" y="759"/>
                  </a:lnTo>
                  <a:cubicBezTo>
                    <a:pt x="2374" y="822"/>
                    <a:pt x="2103" y="940"/>
                    <a:pt x="1866" y="1094"/>
                  </a:cubicBezTo>
                  <a:lnTo>
                    <a:pt x="1323" y="551"/>
                  </a:lnTo>
                  <a:lnTo>
                    <a:pt x="551" y="1323"/>
                  </a:lnTo>
                  <a:lnTo>
                    <a:pt x="1087" y="1866"/>
                  </a:lnTo>
                  <a:cubicBezTo>
                    <a:pt x="933" y="2103"/>
                    <a:pt x="822" y="2374"/>
                    <a:pt x="759" y="2660"/>
                  </a:cubicBezTo>
                  <a:lnTo>
                    <a:pt x="1" y="2660"/>
                  </a:lnTo>
                  <a:lnTo>
                    <a:pt x="1" y="3759"/>
                  </a:lnTo>
                  <a:lnTo>
                    <a:pt x="759" y="3759"/>
                  </a:lnTo>
                  <a:cubicBezTo>
                    <a:pt x="822" y="4045"/>
                    <a:pt x="933" y="4309"/>
                    <a:pt x="1087" y="4553"/>
                  </a:cubicBezTo>
                  <a:lnTo>
                    <a:pt x="551" y="5089"/>
                  </a:lnTo>
                  <a:lnTo>
                    <a:pt x="1323" y="5868"/>
                  </a:lnTo>
                  <a:lnTo>
                    <a:pt x="1866" y="5325"/>
                  </a:lnTo>
                  <a:cubicBezTo>
                    <a:pt x="2103" y="5478"/>
                    <a:pt x="2374" y="5597"/>
                    <a:pt x="2660" y="5659"/>
                  </a:cubicBezTo>
                  <a:lnTo>
                    <a:pt x="2660" y="6418"/>
                  </a:lnTo>
                  <a:lnTo>
                    <a:pt x="3759" y="6418"/>
                  </a:lnTo>
                  <a:lnTo>
                    <a:pt x="3759" y="5659"/>
                  </a:lnTo>
                  <a:cubicBezTo>
                    <a:pt x="4045" y="5597"/>
                    <a:pt x="4309" y="5478"/>
                    <a:pt x="4553" y="5325"/>
                  </a:cubicBezTo>
                  <a:lnTo>
                    <a:pt x="5089" y="5868"/>
                  </a:lnTo>
                  <a:lnTo>
                    <a:pt x="5868" y="5089"/>
                  </a:lnTo>
                  <a:lnTo>
                    <a:pt x="5325" y="4553"/>
                  </a:lnTo>
                  <a:cubicBezTo>
                    <a:pt x="5478" y="4309"/>
                    <a:pt x="5590" y="4045"/>
                    <a:pt x="5659" y="3759"/>
                  </a:cubicBezTo>
                  <a:lnTo>
                    <a:pt x="6418" y="3759"/>
                  </a:lnTo>
                  <a:lnTo>
                    <a:pt x="6418" y="2660"/>
                  </a:lnTo>
                  <a:lnTo>
                    <a:pt x="5659" y="2660"/>
                  </a:lnTo>
                  <a:cubicBezTo>
                    <a:pt x="5590" y="2374"/>
                    <a:pt x="5478" y="2103"/>
                    <a:pt x="5325" y="1866"/>
                  </a:cubicBezTo>
                  <a:lnTo>
                    <a:pt x="5868" y="1323"/>
                  </a:lnTo>
                  <a:lnTo>
                    <a:pt x="5089" y="551"/>
                  </a:lnTo>
                  <a:lnTo>
                    <a:pt x="4553" y="1094"/>
                  </a:lnTo>
                  <a:cubicBezTo>
                    <a:pt x="4309" y="940"/>
                    <a:pt x="4045" y="822"/>
                    <a:pt x="3759" y="759"/>
                  </a:cubicBezTo>
                  <a:lnTo>
                    <a:pt x="3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9"/>
            <p:cNvSpPr/>
            <p:nvPr/>
          </p:nvSpPr>
          <p:spPr>
            <a:xfrm>
              <a:off x="3866442" y="3848575"/>
              <a:ext cx="226431" cy="226431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1469" y="523"/>
                  </a:moveTo>
                  <a:cubicBezTo>
                    <a:pt x="1991" y="523"/>
                    <a:pt x="2416" y="947"/>
                    <a:pt x="2416" y="1469"/>
                  </a:cubicBezTo>
                  <a:cubicBezTo>
                    <a:pt x="2416" y="1991"/>
                    <a:pt x="1991" y="2416"/>
                    <a:pt x="1469" y="2416"/>
                  </a:cubicBezTo>
                  <a:cubicBezTo>
                    <a:pt x="947" y="2416"/>
                    <a:pt x="523" y="1991"/>
                    <a:pt x="523" y="1469"/>
                  </a:cubicBezTo>
                  <a:cubicBezTo>
                    <a:pt x="523" y="947"/>
                    <a:pt x="947" y="523"/>
                    <a:pt x="1469" y="523"/>
                  </a:cubicBezTo>
                  <a:close/>
                  <a:moveTo>
                    <a:pt x="1469" y="1"/>
                  </a:moveTo>
                  <a:cubicBezTo>
                    <a:pt x="662" y="1"/>
                    <a:pt x="1" y="662"/>
                    <a:pt x="1" y="1469"/>
                  </a:cubicBezTo>
                  <a:cubicBezTo>
                    <a:pt x="1" y="2277"/>
                    <a:pt x="662" y="2931"/>
                    <a:pt x="1469" y="2931"/>
                  </a:cubicBezTo>
                  <a:cubicBezTo>
                    <a:pt x="2277" y="2931"/>
                    <a:pt x="2931" y="2277"/>
                    <a:pt x="2931" y="1469"/>
                  </a:cubicBezTo>
                  <a:cubicBezTo>
                    <a:pt x="2931" y="662"/>
                    <a:pt x="2277" y="1"/>
                    <a:pt x="1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9"/>
            <p:cNvSpPr/>
            <p:nvPr/>
          </p:nvSpPr>
          <p:spPr>
            <a:xfrm>
              <a:off x="3925057" y="3393870"/>
              <a:ext cx="360189" cy="360189"/>
            </a:xfrm>
            <a:custGeom>
              <a:avLst/>
              <a:gdLst/>
              <a:ahLst/>
              <a:cxnLst/>
              <a:rect l="l" t="t" r="r" b="b"/>
              <a:pathLst>
                <a:path w="4664" h="4664" extrusionOk="0">
                  <a:moveTo>
                    <a:pt x="2326" y="1655"/>
                  </a:moveTo>
                  <a:cubicBezTo>
                    <a:pt x="2362" y="1655"/>
                    <a:pt x="2399" y="1658"/>
                    <a:pt x="2437" y="1664"/>
                  </a:cubicBezTo>
                  <a:cubicBezTo>
                    <a:pt x="2805" y="1720"/>
                    <a:pt x="3063" y="2068"/>
                    <a:pt x="3000" y="2437"/>
                  </a:cubicBezTo>
                  <a:cubicBezTo>
                    <a:pt x="2950" y="2771"/>
                    <a:pt x="2659" y="3008"/>
                    <a:pt x="2331" y="3008"/>
                  </a:cubicBezTo>
                  <a:cubicBezTo>
                    <a:pt x="2297" y="3008"/>
                    <a:pt x="2262" y="3006"/>
                    <a:pt x="2228" y="3000"/>
                  </a:cubicBezTo>
                  <a:cubicBezTo>
                    <a:pt x="1859" y="2945"/>
                    <a:pt x="1601" y="2597"/>
                    <a:pt x="1664" y="2228"/>
                  </a:cubicBezTo>
                  <a:cubicBezTo>
                    <a:pt x="1714" y="1896"/>
                    <a:pt x="2000" y="1655"/>
                    <a:pt x="2326" y="1655"/>
                  </a:cubicBezTo>
                  <a:close/>
                  <a:moveTo>
                    <a:pt x="2297" y="1"/>
                  </a:moveTo>
                  <a:lnTo>
                    <a:pt x="2214" y="536"/>
                  </a:lnTo>
                  <a:cubicBezTo>
                    <a:pt x="2005" y="550"/>
                    <a:pt x="1803" y="606"/>
                    <a:pt x="1615" y="683"/>
                  </a:cubicBezTo>
                  <a:lnTo>
                    <a:pt x="1288" y="244"/>
                  </a:lnTo>
                  <a:lnTo>
                    <a:pt x="655" y="710"/>
                  </a:lnTo>
                  <a:lnTo>
                    <a:pt x="982" y="1149"/>
                  </a:lnTo>
                  <a:cubicBezTo>
                    <a:pt x="843" y="1302"/>
                    <a:pt x="738" y="1483"/>
                    <a:pt x="662" y="1678"/>
                  </a:cubicBezTo>
                  <a:lnTo>
                    <a:pt x="119" y="1594"/>
                  </a:lnTo>
                  <a:lnTo>
                    <a:pt x="0" y="2367"/>
                  </a:lnTo>
                  <a:lnTo>
                    <a:pt x="536" y="2451"/>
                  </a:lnTo>
                  <a:cubicBezTo>
                    <a:pt x="550" y="2659"/>
                    <a:pt x="606" y="2861"/>
                    <a:pt x="683" y="3049"/>
                  </a:cubicBezTo>
                  <a:lnTo>
                    <a:pt x="244" y="3376"/>
                  </a:lnTo>
                  <a:lnTo>
                    <a:pt x="710" y="4010"/>
                  </a:lnTo>
                  <a:lnTo>
                    <a:pt x="1149" y="3682"/>
                  </a:lnTo>
                  <a:cubicBezTo>
                    <a:pt x="1302" y="3822"/>
                    <a:pt x="1483" y="3926"/>
                    <a:pt x="1678" y="4003"/>
                  </a:cubicBezTo>
                  <a:lnTo>
                    <a:pt x="1594" y="4546"/>
                  </a:lnTo>
                  <a:lnTo>
                    <a:pt x="2367" y="4664"/>
                  </a:lnTo>
                  <a:lnTo>
                    <a:pt x="2450" y="4128"/>
                  </a:lnTo>
                  <a:cubicBezTo>
                    <a:pt x="2659" y="4114"/>
                    <a:pt x="2861" y="4058"/>
                    <a:pt x="3049" y="3975"/>
                  </a:cubicBezTo>
                  <a:lnTo>
                    <a:pt x="3376" y="4420"/>
                  </a:lnTo>
                  <a:lnTo>
                    <a:pt x="4010" y="3954"/>
                  </a:lnTo>
                  <a:lnTo>
                    <a:pt x="3682" y="3515"/>
                  </a:lnTo>
                  <a:cubicBezTo>
                    <a:pt x="3822" y="3362"/>
                    <a:pt x="3926" y="3181"/>
                    <a:pt x="4003" y="2986"/>
                  </a:cubicBezTo>
                  <a:lnTo>
                    <a:pt x="4545" y="3070"/>
                  </a:lnTo>
                  <a:lnTo>
                    <a:pt x="4664" y="2297"/>
                  </a:lnTo>
                  <a:lnTo>
                    <a:pt x="4128" y="2214"/>
                  </a:lnTo>
                  <a:cubicBezTo>
                    <a:pt x="4114" y="2005"/>
                    <a:pt x="4058" y="1803"/>
                    <a:pt x="3975" y="1615"/>
                  </a:cubicBezTo>
                  <a:lnTo>
                    <a:pt x="4420" y="1288"/>
                  </a:lnTo>
                  <a:lnTo>
                    <a:pt x="3954" y="655"/>
                  </a:lnTo>
                  <a:lnTo>
                    <a:pt x="3515" y="982"/>
                  </a:lnTo>
                  <a:cubicBezTo>
                    <a:pt x="3362" y="843"/>
                    <a:pt x="3181" y="738"/>
                    <a:pt x="2986" y="662"/>
                  </a:cubicBezTo>
                  <a:lnTo>
                    <a:pt x="3070" y="119"/>
                  </a:lnTo>
                  <a:lnTo>
                    <a:pt x="22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59"/>
            <p:cNvSpPr/>
            <p:nvPr/>
          </p:nvSpPr>
          <p:spPr>
            <a:xfrm>
              <a:off x="3770759" y="3282588"/>
              <a:ext cx="222647" cy="222647"/>
            </a:xfrm>
            <a:custGeom>
              <a:avLst/>
              <a:gdLst/>
              <a:ahLst/>
              <a:cxnLst/>
              <a:rect l="l" t="t" r="r" b="b"/>
              <a:pathLst>
                <a:path w="2883" h="2883" extrusionOk="0">
                  <a:moveTo>
                    <a:pt x="1441" y="1019"/>
                  </a:moveTo>
                  <a:cubicBezTo>
                    <a:pt x="1462" y="1019"/>
                    <a:pt x="1483" y="1021"/>
                    <a:pt x="1504" y="1024"/>
                  </a:cubicBezTo>
                  <a:cubicBezTo>
                    <a:pt x="1734" y="1059"/>
                    <a:pt x="1894" y="1274"/>
                    <a:pt x="1852" y="1504"/>
                  </a:cubicBezTo>
                  <a:cubicBezTo>
                    <a:pt x="1821" y="1709"/>
                    <a:pt x="1651" y="1859"/>
                    <a:pt x="1452" y="1859"/>
                  </a:cubicBezTo>
                  <a:cubicBezTo>
                    <a:pt x="1428" y="1859"/>
                    <a:pt x="1404" y="1857"/>
                    <a:pt x="1379" y="1852"/>
                  </a:cubicBezTo>
                  <a:cubicBezTo>
                    <a:pt x="1149" y="1817"/>
                    <a:pt x="989" y="1609"/>
                    <a:pt x="1024" y="1379"/>
                  </a:cubicBezTo>
                  <a:cubicBezTo>
                    <a:pt x="1056" y="1170"/>
                    <a:pt x="1236" y="1019"/>
                    <a:pt x="1441" y="1019"/>
                  </a:cubicBezTo>
                  <a:close/>
                  <a:moveTo>
                    <a:pt x="1421" y="1"/>
                  </a:moveTo>
                  <a:lnTo>
                    <a:pt x="1365" y="335"/>
                  </a:lnTo>
                  <a:cubicBezTo>
                    <a:pt x="1240" y="342"/>
                    <a:pt x="1115" y="370"/>
                    <a:pt x="996" y="425"/>
                  </a:cubicBezTo>
                  <a:lnTo>
                    <a:pt x="794" y="147"/>
                  </a:lnTo>
                  <a:lnTo>
                    <a:pt x="405" y="439"/>
                  </a:lnTo>
                  <a:lnTo>
                    <a:pt x="606" y="711"/>
                  </a:lnTo>
                  <a:cubicBezTo>
                    <a:pt x="523" y="801"/>
                    <a:pt x="453" y="913"/>
                    <a:pt x="405" y="1038"/>
                  </a:cubicBezTo>
                  <a:lnTo>
                    <a:pt x="71" y="982"/>
                  </a:lnTo>
                  <a:lnTo>
                    <a:pt x="1" y="1462"/>
                  </a:lnTo>
                  <a:lnTo>
                    <a:pt x="328" y="1518"/>
                  </a:lnTo>
                  <a:cubicBezTo>
                    <a:pt x="342" y="1643"/>
                    <a:pt x="370" y="1769"/>
                    <a:pt x="419" y="1887"/>
                  </a:cubicBezTo>
                  <a:lnTo>
                    <a:pt x="147" y="2082"/>
                  </a:lnTo>
                  <a:lnTo>
                    <a:pt x="439" y="2479"/>
                  </a:lnTo>
                  <a:lnTo>
                    <a:pt x="711" y="2277"/>
                  </a:lnTo>
                  <a:cubicBezTo>
                    <a:pt x="801" y="2360"/>
                    <a:pt x="913" y="2430"/>
                    <a:pt x="1038" y="2479"/>
                  </a:cubicBezTo>
                  <a:lnTo>
                    <a:pt x="982" y="2813"/>
                  </a:lnTo>
                  <a:lnTo>
                    <a:pt x="1463" y="2882"/>
                  </a:lnTo>
                  <a:lnTo>
                    <a:pt x="1511" y="2548"/>
                  </a:lnTo>
                  <a:cubicBezTo>
                    <a:pt x="1644" y="2541"/>
                    <a:pt x="1769" y="2513"/>
                    <a:pt x="1887" y="2458"/>
                  </a:cubicBezTo>
                  <a:lnTo>
                    <a:pt x="2082" y="2729"/>
                  </a:lnTo>
                  <a:lnTo>
                    <a:pt x="2479" y="2444"/>
                  </a:lnTo>
                  <a:lnTo>
                    <a:pt x="2277" y="2172"/>
                  </a:lnTo>
                  <a:cubicBezTo>
                    <a:pt x="2360" y="2075"/>
                    <a:pt x="2430" y="1971"/>
                    <a:pt x="2479" y="1845"/>
                  </a:cubicBezTo>
                  <a:lnTo>
                    <a:pt x="2806" y="1901"/>
                  </a:lnTo>
                  <a:lnTo>
                    <a:pt x="2882" y="1421"/>
                  </a:lnTo>
                  <a:lnTo>
                    <a:pt x="2548" y="1365"/>
                  </a:lnTo>
                  <a:cubicBezTo>
                    <a:pt x="2541" y="1240"/>
                    <a:pt x="2507" y="1114"/>
                    <a:pt x="2458" y="996"/>
                  </a:cubicBezTo>
                  <a:lnTo>
                    <a:pt x="2729" y="794"/>
                  </a:lnTo>
                  <a:lnTo>
                    <a:pt x="2444" y="404"/>
                  </a:lnTo>
                  <a:lnTo>
                    <a:pt x="2172" y="606"/>
                  </a:lnTo>
                  <a:cubicBezTo>
                    <a:pt x="2075" y="523"/>
                    <a:pt x="1971" y="453"/>
                    <a:pt x="1845" y="404"/>
                  </a:cubicBezTo>
                  <a:lnTo>
                    <a:pt x="1901" y="70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0" name="Google Shape;320;p59"/>
            <p:cNvGrpSpPr/>
            <p:nvPr/>
          </p:nvGrpSpPr>
          <p:grpSpPr>
            <a:xfrm>
              <a:off x="4826983" y="3275637"/>
              <a:ext cx="587076" cy="994437"/>
              <a:chOff x="4826983" y="3275637"/>
              <a:chExt cx="587076" cy="994437"/>
            </a:xfrm>
          </p:grpSpPr>
          <p:sp>
            <p:nvSpPr>
              <p:cNvPr id="321" name="Google Shape;321;p59"/>
              <p:cNvSpPr/>
              <p:nvPr/>
            </p:nvSpPr>
            <p:spPr>
              <a:xfrm>
                <a:off x="4826983" y="3480440"/>
                <a:ext cx="526305" cy="504218"/>
              </a:xfrm>
              <a:custGeom>
                <a:avLst/>
                <a:gdLst/>
                <a:ahLst/>
                <a:cxnLst/>
                <a:rect l="l" t="t" r="r" b="b"/>
                <a:pathLst>
                  <a:path w="6815" h="6529" fill="none" extrusionOk="0">
                    <a:moveTo>
                      <a:pt x="1" y="6529"/>
                    </a:moveTo>
                    <a:lnTo>
                      <a:pt x="5033" y="6529"/>
                    </a:lnTo>
                    <a:lnTo>
                      <a:pt x="5033" y="0"/>
                    </a:lnTo>
                    <a:lnTo>
                      <a:pt x="6815" y="0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59"/>
              <p:cNvSpPr/>
              <p:nvPr/>
            </p:nvSpPr>
            <p:spPr>
              <a:xfrm>
                <a:off x="5353203" y="3446538"/>
                <a:ext cx="60855" cy="6085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fill="none" extrusionOk="0">
                    <a:moveTo>
                      <a:pt x="787" y="397"/>
                    </a:moveTo>
                    <a:cubicBezTo>
                      <a:pt x="787" y="613"/>
                      <a:pt x="606" y="787"/>
                      <a:pt x="390" y="787"/>
                    </a:cubicBezTo>
                    <a:cubicBezTo>
                      <a:pt x="175" y="787"/>
                      <a:pt x="1" y="613"/>
                      <a:pt x="1" y="397"/>
                    </a:cubicBezTo>
                    <a:cubicBezTo>
                      <a:pt x="1" y="175"/>
                      <a:pt x="175" y="1"/>
                      <a:pt x="390" y="1"/>
                    </a:cubicBezTo>
                    <a:cubicBezTo>
                      <a:pt x="606" y="1"/>
                      <a:pt x="787" y="175"/>
                      <a:pt x="787" y="39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59"/>
              <p:cNvSpPr/>
              <p:nvPr/>
            </p:nvSpPr>
            <p:spPr>
              <a:xfrm>
                <a:off x="5290341" y="3898617"/>
                <a:ext cx="60778" cy="6077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7" fill="none" extrusionOk="0">
                    <a:moveTo>
                      <a:pt x="787" y="397"/>
                    </a:moveTo>
                    <a:cubicBezTo>
                      <a:pt x="787" y="613"/>
                      <a:pt x="613" y="787"/>
                      <a:pt x="390" y="787"/>
                    </a:cubicBezTo>
                    <a:cubicBezTo>
                      <a:pt x="174" y="787"/>
                      <a:pt x="0" y="613"/>
                      <a:pt x="0" y="397"/>
                    </a:cubicBezTo>
                    <a:cubicBezTo>
                      <a:pt x="0" y="181"/>
                      <a:pt x="174" y="0"/>
                      <a:pt x="390" y="0"/>
                    </a:cubicBezTo>
                    <a:cubicBezTo>
                      <a:pt x="613" y="0"/>
                      <a:pt x="787" y="181"/>
                      <a:pt x="787" y="39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59"/>
              <p:cNvSpPr/>
              <p:nvPr/>
            </p:nvSpPr>
            <p:spPr>
              <a:xfrm>
                <a:off x="5233348" y="4209296"/>
                <a:ext cx="60855" cy="60778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7" fill="none" extrusionOk="0">
                    <a:moveTo>
                      <a:pt x="787" y="390"/>
                    </a:moveTo>
                    <a:cubicBezTo>
                      <a:pt x="787" y="613"/>
                      <a:pt x="613" y="787"/>
                      <a:pt x="397" y="787"/>
                    </a:cubicBezTo>
                    <a:cubicBezTo>
                      <a:pt x="175" y="787"/>
                      <a:pt x="1" y="613"/>
                      <a:pt x="1" y="390"/>
                    </a:cubicBezTo>
                    <a:cubicBezTo>
                      <a:pt x="1" y="174"/>
                      <a:pt x="175" y="0"/>
                      <a:pt x="397" y="0"/>
                    </a:cubicBezTo>
                    <a:cubicBezTo>
                      <a:pt x="613" y="0"/>
                      <a:pt x="787" y="174"/>
                      <a:pt x="787" y="39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59"/>
              <p:cNvSpPr/>
              <p:nvPr/>
            </p:nvSpPr>
            <p:spPr>
              <a:xfrm>
                <a:off x="5059743" y="3275637"/>
                <a:ext cx="60778" cy="6077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7" fill="none" extrusionOk="0">
                    <a:moveTo>
                      <a:pt x="787" y="390"/>
                    </a:moveTo>
                    <a:cubicBezTo>
                      <a:pt x="787" y="613"/>
                      <a:pt x="613" y="787"/>
                      <a:pt x="390" y="787"/>
                    </a:cubicBezTo>
                    <a:cubicBezTo>
                      <a:pt x="174" y="787"/>
                      <a:pt x="0" y="613"/>
                      <a:pt x="0" y="390"/>
                    </a:cubicBezTo>
                    <a:cubicBezTo>
                      <a:pt x="0" y="174"/>
                      <a:pt x="174" y="0"/>
                      <a:pt x="390" y="0"/>
                    </a:cubicBezTo>
                    <a:cubicBezTo>
                      <a:pt x="613" y="0"/>
                      <a:pt x="787" y="174"/>
                      <a:pt x="787" y="39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59"/>
              <p:cNvSpPr/>
              <p:nvPr/>
            </p:nvSpPr>
            <p:spPr>
              <a:xfrm>
                <a:off x="4964600" y="3842165"/>
                <a:ext cx="60778" cy="6077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7" fill="none" extrusionOk="0">
                    <a:moveTo>
                      <a:pt x="787" y="390"/>
                    </a:moveTo>
                    <a:cubicBezTo>
                      <a:pt x="787" y="613"/>
                      <a:pt x="606" y="787"/>
                      <a:pt x="390" y="787"/>
                    </a:cubicBezTo>
                    <a:cubicBezTo>
                      <a:pt x="174" y="787"/>
                      <a:pt x="0" y="613"/>
                      <a:pt x="0" y="390"/>
                    </a:cubicBezTo>
                    <a:cubicBezTo>
                      <a:pt x="0" y="174"/>
                      <a:pt x="174" y="0"/>
                      <a:pt x="390" y="0"/>
                    </a:cubicBezTo>
                    <a:cubicBezTo>
                      <a:pt x="606" y="0"/>
                      <a:pt x="787" y="174"/>
                      <a:pt x="787" y="39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59"/>
              <p:cNvSpPr/>
              <p:nvPr/>
            </p:nvSpPr>
            <p:spPr>
              <a:xfrm>
                <a:off x="5215586" y="3732505"/>
                <a:ext cx="104952" cy="166194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2152" fill="none" extrusionOk="0">
                    <a:moveTo>
                      <a:pt x="1" y="0"/>
                    </a:moveTo>
                    <a:lnTo>
                      <a:pt x="1358" y="0"/>
                    </a:lnTo>
                    <a:lnTo>
                      <a:pt x="1358" y="2151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59"/>
              <p:cNvSpPr/>
              <p:nvPr/>
            </p:nvSpPr>
            <p:spPr>
              <a:xfrm>
                <a:off x="4994719" y="3898617"/>
                <a:ext cx="77" cy="860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114" fill="none" extrusionOk="0">
                    <a:moveTo>
                      <a:pt x="0" y="1114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59"/>
              <p:cNvSpPr/>
              <p:nvPr/>
            </p:nvSpPr>
            <p:spPr>
              <a:xfrm>
                <a:off x="4875404" y="4052296"/>
                <a:ext cx="351076" cy="187122"/>
              </a:xfrm>
              <a:custGeom>
                <a:avLst/>
                <a:gdLst/>
                <a:ahLst/>
                <a:cxnLst/>
                <a:rect l="l" t="t" r="r" b="b"/>
                <a:pathLst>
                  <a:path w="4546" h="2423" fill="none" extrusionOk="0">
                    <a:moveTo>
                      <a:pt x="0" y="1"/>
                    </a:moveTo>
                    <a:lnTo>
                      <a:pt x="3250" y="1"/>
                    </a:lnTo>
                    <a:lnTo>
                      <a:pt x="3250" y="2423"/>
                    </a:lnTo>
                    <a:lnTo>
                      <a:pt x="4545" y="2423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59"/>
              <p:cNvSpPr/>
              <p:nvPr/>
            </p:nvSpPr>
            <p:spPr>
              <a:xfrm>
                <a:off x="5089861" y="3333170"/>
                <a:ext cx="125804" cy="282807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3662" fill="none" extrusionOk="0">
                    <a:moveTo>
                      <a:pt x="0" y="0"/>
                    </a:moveTo>
                    <a:lnTo>
                      <a:pt x="0" y="3661"/>
                    </a:lnTo>
                    <a:lnTo>
                      <a:pt x="1629" y="3661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69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31" name="Google Shape;331;p59"/>
          <p:cNvSpPr/>
          <p:nvPr/>
        </p:nvSpPr>
        <p:spPr>
          <a:xfrm>
            <a:off x="2369219" y="1854131"/>
            <a:ext cx="348600" cy="348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9"/>
          <p:cNvSpPr txBox="1"/>
          <p:nvPr/>
        </p:nvSpPr>
        <p:spPr>
          <a:xfrm>
            <a:off x="834549" y="2161205"/>
            <a:ext cx="2877300" cy="5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2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59"/>
          <p:cNvSpPr/>
          <p:nvPr/>
        </p:nvSpPr>
        <p:spPr>
          <a:xfrm>
            <a:off x="4337805" y="1396262"/>
            <a:ext cx="4313400" cy="991200"/>
          </a:xfrm>
          <a:prstGeom prst="roundRect">
            <a:avLst>
              <a:gd name="adj" fmla="val 50000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Many companies as well as governments today base many of their strategies and decision making entirely off insights driven from data</a:t>
            </a:r>
            <a:endParaRPr sz="14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4" name="Google Shape;334;p59"/>
          <p:cNvCxnSpPr/>
          <p:nvPr/>
        </p:nvCxnSpPr>
        <p:spPr>
          <a:xfrm rot="10800000">
            <a:off x="2881005" y="1913272"/>
            <a:ext cx="145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335" name="Google Shape;335;p59"/>
          <p:cNvSpPr/>
          <p:nvPr/>
        </p:nvSpPr>
        <p:spPr>
          <a:xfrm>
            <a:off x="2537876" y="2715463"/>
            <a:ext cx="348600" cy="348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6" name="Google Shape;336;p59"/>
          <p:cNvCxnSpPr/>
          <p:nvPr/>
        </p:nvCxnSpPr>
        <p:spPr>
          <a:xfrm rot="10800000">
            <a:off x="2882079" y="2941327"/>
            <a:ext cx="145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337" name="Google Shape;337;p59"/>
          <p:cNvSpPr/>
          <p:nvPr/>
        </p:nvSpPr>
        <p:spPr>
          <a:xfrm>
            <a:off x="4337805" y="2466213"/>
            <a:ext cx="4313400" cy="991200"/>
          </a:xfrm>
          <a:prstGeom prst="roundRect">
            <a:avLst>
              <a:gd name="adj" fmla="val 50000"/>
            </a:avLst>
          </a:pr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on the pandemic is pivotal to an entity’s survival and progress</a:t>
            </a:r>
            <a:endParaRPr sz="14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0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b="1">
                <a:latin typeface="Roboto"/>
                <a:ea typeface="Roboto"/>
                <a:cs typeface="Roboto"/>
                <a:sym typeface="Roboto"/>
              </a:rPr>
              <a:t>WHY?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60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Why is too much data a problem?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4" name="Google Shape;344;p60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60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0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60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60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60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60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60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60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60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60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60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1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Why is too much data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problem?</a:t>
            </a:r>
            <a:endParaRPr/>
          </a:p>
        </p:txBody>
      </p:sp>
      <p:sp>
        <p:nvSpPr>
          <p:cNvPr id="361" name="Google Shape;361;p61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61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61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61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61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1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61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61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61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61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61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61"/>
          <p:cNvSpPr/>
          <p:nvPr/>
        </p:nvSpPr>
        <p:spPr>
          <a:xfrm>
            <a:off x="5340650" y="1922750"/>
            <a:ext cx="633300" cy="633600"/>
          </a:xfrm>
          <a:prstGeom prst="ellipse">
            <a:avLst/>
          </a:pr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61"/>
          <p:cNvSpPr/>
          <p:nvPr/>
        </p:nvSpPr>
        <p:spPr>
          <a:xfrm>
            <a:off x="5340650" y="1922750"/>
            <a:ext cx="633300" cy="6336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61"/>
          <p:cNvSpPr/>
          <p:nvPr/>
        </p:nvSpPr>
        <p:spPr>
          <a:xfrm>
            <a:off x="2469130" y="1570690"/>
            <a:ext cx="1908000" cy="2459400"/>
          </a:xfrm>
          <a:prstGeom prst="roundRect">
            <a:avLst>
              <a:gd name="adj" fmla="val 16667"/>
            </a:avLst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61"/>
          <p:cNvSpPr txBox="1"/>
          <p:nvPr/>
        </p:nvSpPr>
        <p:spPr>
          <a:xfrm>
            <a:off x="2515538" y="2822075"/>
            <a:ext cx="18153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Hard to manage</a:t>
            </a: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7" name="Google Shape;377;p61"/>
          <p:cNvSpPr/>
          <p:nvPr/>
        </p:nvSpPr>
        <p:spPr>
          <a:xfrm>
            <a:off x="4766745" y="1570690"/>
            <a:ext cx="1908000" cy="24594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61"/>
          <p:cNvSpPr txBox="1"/>
          <p:nvPr/>
        </p:nvSpPr>
        <p:spPr>
          <a:xfrm>
            <a:off x="4766750" y="2973000"/>
            <a:ext cx="19545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When managed wrongly, misinformation and disinformation can be detrimental to society</a:t>
            </a:r>
            <a:endParaRPr sz="13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9" name="Google Shape;379;p61"/>
          <p:cNvSpPr/>
          <p:nvPr/>
        </p:nvSpPr>
        <p:spPr>
          <a:xfrm>
            <a:off x="2660400" y="1974225"/>
            <a:ext cx="633300" cy="633600"/>
          </a:xfrm>
          <a:prstGeom prst="ellipse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61"/>
          <p:cNvSpPr/>
          <p:nvPr/>
        </p:nvSpPr>
        <p:spPr>
          <a:xfrm>
            <a:off x="4983275" y="1974225"/>
            <a:ext cx="633300" cy="6336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2"/>
          <p:cNvSpPr txBox="1">
            <a:spLocks noGrp="1"/>
          </p:cNvSpPr>
          <p:nvPr>
            <p:ph type="title"/>
          </p:nvPr>
        </p:nvSpPr>
        <p:spPr>
          <a:xfrm>
            <a:off x="795300" y="388150"/>
            <a:ext cx="755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Importance of Data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Management</a:t>
            </a:r>
            <a:endParaRPr/>
          </a:p>
        </p:txBody>
      </p:sp>
      <p:sp>
        <p:nvSpPr>
          <p:cNvPr id="386" name="Google Shape;386;p62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62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62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2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62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62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62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62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62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62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62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62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62"/>
          <p:cNvSpPr/>
          <p:nvPr/>
        </p:nvSpPr>
        <p:spPr>
          <a:xfrm>
            <a:off x="5340650" y="1922750"/>
            <a:ext cx="633300" cy="6336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62"/>
          <p:cNvSpPr/>
          <p:nvPr/>
        </p:nvSpPr>
        <p:spPr>
          <a:xfrm>
            <a:off x="2469130" y="1570690"/>
            <a:ext cx="1908000" cy="2459400"/>
          </a:xfrm>
          <a:prstGeom prst="roundRect">
            <a:avLst>
              <a:gd name="adj" fmla="val 16667"/>
            </a:avLst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62"/>
          <p:cNvSpPr txBox="1"/>
          <p:nvPr/>
        </p:nvSpPr>
        <p:spPr>
          <a:xfrm>
            <a:off x="2515538" y="2822075"/>
            <a:ext cx="18153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Efficiency of deriving the result from the data</a:t>
            </a:r>
            <a:endParaRPr sz="16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62"/>
          <p:cNvSpPr/>
          <p:nvPr/>
        </p:nvSpPr>
        <p:spPr>
          <a:xfrm>
            <a:off x="4766745" y="1570690"/>
            <a:ext cx="1908000" cy="2459400"/>
          </a:xfrm>
          <a:prstGeom prst="roundRect">
            <a:avLst>
              <a:gd name="adj" fmla="val 16667"/>
            </a:avLst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62"/>
          <p:cNvSpPr txBox="1"/>
          <p:nvPr/>
        </p:nvSpPr>
        <p:spPr>
          <a:xfrm>
            <a:off x="4813162" y="2822075"/>
            <a:ext cx="18153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Accuracy of the data</a:t>
            </a:r>
            <a:endParaRPr sz="16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3" name="Google Shape;403;p62"/>
          <p:cNvSpPr/>
          <p:nvPr/>
        </p:nvSpPr>
        <p:spPr>
          <a:xfrm>
            <a:off x="2660400" y="1974225"/>
            <a:ext cx="633300" cy="633600"/>
          </a:xfrm>
          <a:prstGeom prst="ellipse">
            <a:avLst/>
          </a:pr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62"/>
          <p:cNvSpPr/>
          <p:nvPr/>
        </p:nvSpPr>
        <p:spPr>
          <a:xfrm>
            <a:off x="4983275" y="1974225"/>
            <a:ext cx="633300" cy="633600"/>
          </a:xfrm>
          <a:prstGeom prst="ellipse">
            <a:avLst/>
          </a:pr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s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8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63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63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3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63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63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63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63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63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63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63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63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1" name="Google Shape;421;p63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182" y="1075149"/>
            <a:ext cx="7505650" cy="29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</a:pPr>
            <a:r>
              <a:rPr lang="es" b="1">
                <a:latin typeface="Roboto"/>
                <a:ea typeface="Roboto"/>
                <a:cs typeface="Roboto"/>
                <a:sym typeface="Roboto"/>
              </a:rPr>
              <a:t>Database.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64"/>
          <p:cNvSpPr txBox="1">
            <a:spLocks noGrp="1"/>
          </p:cNvSpPr>
          <p:nvPr>
            <p:ph type="title" idx="2"/>
          </p:nvPr>
        </p:nvSpPr>
        <p:spPr>
          <a:xfrm>
            <a:off x="867300" y="2978525"/>
            <a:ext cx="7409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A collection of organised information that need to be easily accessed, managed and updated.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64"/>
          <p:cNvSpPr/>
          <p:nvPr/>
        </p:nvSpPr>
        <p:spPr>
          <a:xfrm>
            <a:off x="4504250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7" y="6347"/>
                </a:lnTo>
                <a:lnTo>
                  <a:pt x="19910" y="3174"/>
                </a:lnTo>
                <a:lnTo>
                  <a:pt x="18527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64"/>
          <p:cNvSpPr/>
          <p:nvPr/>
        </p:nvSpPr>
        <p:spPr>
          <a:xfrm>
            <a:off x="298436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64"/>
          <p:cNvSpPr/>
          <p:nvPr/>
        </p:nvSpPr>
        <p:spPr>
          <a:xfrm>
            <a:off x="1462233" y="4634555"/>
            <a:ext cx="1596135" cy="508951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64"/>
          <p:cNvSpPr/>
          <p:nvPr/>
        </p:nvSpPr>
        <p:spPr>
          <a:xfrm>
            <a:off x="-92447" y="4634555"/>
            <a:ext cx="1630847" cy="508951"/>
          </a:xfrm>
          <a:custGeom>
            <a:avLst/>
            <a:gdLst/>
            <a:ahLst/>
            <a:cxnLst/>
            <a:rect l="l" t="t" r="r" b="b"/>
            <a:pathLst>
              <a:path w="20343" h="6348" extrusionOk="0">
                <a:moveTo>
                  <a:pt x="0" y="0"/>
                </a:moveTo>
                <a:lnTo>
                  <a:pt x="0" y="6347"/>
                </a:lnTo>
                <a:lnTo>
                  <a:pt x="18933" y="6347"/>
                </a:lnTo>
                <a:lnTo>
                  <a:pt x="20343" y="3174"/>
                </a:lnTo>
                <a:lnTo>
                  <a:pt x="18933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64"/>
          <p:cNvSpPr/>
          <p:nvPr/>
        </p:nvSpPr>
        <p:spPr>
          <a:xfrm>
            <a:off x="754786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0" y="0"/>
                </a:moveTo>
                <a:lnTo>
                  <a:pt x="1384" y="3174"/>
                </a:lnTo>
                <a:lnTo>
                  <a:pt x="0" y="6347"/>
                </a:lnTo>
                <a:lnTo>
                  <a:pt x="18526" y="6347"/>
                </a:lnTo>
                <a:lnTo>
                  <a:pt x="19909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64"/>
          <p:cNvSpPr/>
          <p:nvPr/>
        </p:nvSpPr>
        <p:spPr>
          <a:xfrm>
            <a:off x="6019371" y="4634525"/>
            <a:ext cx="1596135" cy="508935"/>
          </a:xfrm>
          <a:custGeom>
            <a:avLst/>
            <a:gdLst/>
            <a:ahLst/>
            <a:cxnLst/>
            <a:rect l="l" t="t" r="r" b="b"/>
            <a:pathLst>
              <a:path w="19910" h="6348" extrusionOk="0">
                <a:moveTo>
                  <a:pt x="1" y="0"/>
                </a:moveTo>
                <a:lnTo>
                  <a:pt x="1384" y="3174"/>
                </a:lnTo>
                <a:lnTo>
                  <a:pt x="1" y="6347"/>
                </a:lnTo>
                <a:lnTo>
                  <a:pt x="18526" y="6347"/>
                </a:lnTo>
                <a:lnTo>
                  <a:pt x="19910" y="3174"/>
                </a:lnTo>
                <a:lnTo>
                  <a:pt x="18526" y="0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64"/>
          <p:cNvSpPr txBox="1">
            <a:spLocks noGrp="1"/>
          </p:cNvSpPr>
          <p:nvPr>
            <p:ph type="title" idx="4294967295"/>
          </p:nvPr>
        </p:nvSpPr>
        <p:spPr>
          <a:xfrm>
            <a:off x="39862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64"/>
          <p:cNvSpPr txBox="1">
            <a:spLocks noGrp="1"/>
          </p:cNvSpPr>
          <p:nvPr>
            <p:ph type="title" idx="4294967295"/>
          </p:nvPr>
        </p:nvSpPr>
        <p:spPr>
          <a:xfrm>
            <a:off x="1578287" y="4612987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Relational Database Design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6" name="Google Shape;436;p64"/>
          <p:cNvSpPr txBox="1">
            <a:spLocks noGrp="1"/>
          </p:cNvSpPr>
          <p:nvPr>
            <p:ph type="title" idx="4294967295"/>
          </p:nvPr>
        </p:nvSpPr>
        <p:spPr>
          <a:xfrm>
            <a:off x="3098212" y="4612999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methods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64"/>
          <p:cNvSpPr txBox="1">
            <a:spLocks noGrp="1"/>
          </p:cNvSpPr>
          <p:nvPr>
            <p:ph type="title" idx="4294967295"/>
          </p:nvPr>
        </p:nvSpPr>
        <p:spPr>
          <a:xfrm>
            <a:off x="4616837" y="46130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Comparison of Databases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64"/>
          <p:cNvSpPr txBox="1">
            <a:spLocks noGrp="1"/>
          </p:cNvSpPr>
          <p:nvPr>
            <p:ph type="title" idx="4294967295"/>
          </p:nvPr>
        </p:nvSpPr>
        <p:spPr>
          <a:xfrm>
            <a:off x="6064825" y="4689175"/>
            <a:ext cx="15960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64"/>
          <p:cNvSpPr txBox="1">
            <a:spLocks noGrp="1"/>
          </p:cNvSpPr>
          <p:nvPr>
            <p:ph type="title" idx="4294967295"/>
          </p:nvPr>
        </p:nvSpPr>
        <p:spPr>
          <a:xfrm>
            <a:off x="7666437" y="4689224"/>
            <a:ext cx="13662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busines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rivacy &amp; Big Data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115F8A"/>
      </a:accent1>
      <a:accent2>
        <a:srgbClr val="01B8AC"/>
      </a:accent2>
      <a:accent3>
        <a:srgbClr val="5CCFEE"/>
      </a:accent3>
      <a:accent4>
        <a:srgbClr val="FDCD51"/>
      </a:accent4>
      <a:accent5>
        <a:srgbClr val="115F8A"/>
      </a:accent5>
      <a:accent6>
        <a:srgbClr val="01B8AC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1640</Words>
  <Application>Microsoft Office PowerPoint</Application>
  <PresentationFormat>On-screen Show (16:9)</PresentationFormat>
  <Paragraphs>376</Paragraphs>
  <Slides>32</Slides>
  <Notes>32</Notes>
  <HiddenSlides>4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32</vt:i4>
      </vt:variant>
    </vt:vector>
  </HeadingPairs>
  <TitlesOfParts>
    <vt:vector size="46" baseType="lpstr">
      <vt:lpstr>Fira Sans</vt:lpstr>
      <vt:lpstr>Arvo</vt:lpstr>
      <vt:lpstr>Arial</vt:lpstr>
      <vt:lpstr>Fira Sans Extra Condensed SemiBold</vt:lpstr>
      <vt:lpstr>Roboto Medium</vt:lpstr>
      <vt:lpstr>Roboto</vt:lpstr>
      <vt:lpstr>Proxima Nova</vt:lpstr>
      <vt:lpstr>Fira Sans Extra Condensed</vt:lpstr>
      <vt:lpstr>Proxima Nova Semibold</vt:lpstr>
      <vt:lpstr>Fira Sans Extra Condensed Medium</vt:lpstr>
      <vt:lpstr>Simple business</vt:lpstr>
      <vt:lpstr>SlidesGo Final Pages</vt:lpstr>
      <vt:lpstr>Privacy &amp; Big Data Infographics by Slidesgo</vt:lpstr>
      <vt:lpstr>Data Charts Infographics by Slidesgo</vt:lpstr>
      <vt:lpstr>THE NEW NORMAL -- VACCINATIONS &amp; REOPENING</vt:lpstr>
      <vt:lpstr>Agenda</vt:lpstr>
      <vt:lpstr>COVID-19</vt:lpstr>
      <vt:lpstr>Introduction</vt:lpstr>
      <vt:lpstr>WHY?</vt:lpstr>
      <vt:lpstr>Why is too much data  a problem?</vt:lpstr>
      <vt:lpstr>Importance of Data  Management</vt:lpstr>
      <vt:lpstr>Introduction</vt:lpstr>
      <vt:lpstr>Database.</vt:lpstr>
      <vt:lpstr>Importance of Data  Management</vt:lpstr>
      <vt:lpstr>Relational Database Design.</vt:lpstr>
      <vt:lpstr>Assumptions for Relational  Database</vt:lpstr>
      <vt:lpstr>Entity-Relationship Diagram</vt:lpstr>
      <vt:lpstr>Creating the Tables in  MySQL</vt:lpstr>
      <vt:lpstr>Implementation of MySQL Database (TO SCREEN RECORD)</vt:lpstr>
      <vt:lpstr>Relational vs Non-Relational  Querying</vt:lpstr>
      <vt:lpstr>Relationships in queries  for MySQL and MongoDB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Future Plans.</vt:lpstr>
      <vt:lpstr>Future Plans</vt:lpstr>
      <vt:lpstr>Introduction</vt:lpstr>
      <vt:lpstr>Thanks! </vt:lpstr>
      <vt:lpstr>Credits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NEW NORMAL -- VACCINATIONS &amp; REOPENING</dc:title>
  <dc:creator>Yi Cheng Toh</dc:creator>
  <cp:lastModifiedBy>#TOH YI CHENG#</cp:lastModifiedBy>
  <cp:revision>1</cp:revision>
  <dcterms:modified xsi:type="dcterms:W3CDTF">2021-11-12T13:12:23Z</dcterms:modified>
</cp:coreProperties>
</file>